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6"/>
  </p:notesMasterIdLst>
  <p:sldIdLst>
    <p:sldId id="257" r:id="rId2"/>
    <p:sldId id="258" r:id="rId3"/>
    <p:sldId id="276" r:id="rId4"/>
    <p:sldId id="259" r:id="rId5"/>
    <p:sldId id="272" r:id="rId6"/>
    <p:sldId id="274" r:id="rId7"/>
    <p:sldId id="273" r:id="rId8"/>
    <p:sldId id="275" r:id="rId9"/>
    <p:sldId id="278" r:id="rId10"/>
    <p:sldId id="277" r:id="rId11"/>
    <p:sldId id="262" r:id="rId12"/>
    <p:sldId id="263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65" r:id="rId21"/>
    <p:sldId id="288" r:id="rId22"/>
    <p:sldId id="269" r:id="rId23"/>
    <p:sldId id="270" r:id="rId24"/>
    <p:sldId id="287" r:id="rId2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DEDE"/>
    <a:srgbClr val="4A4646"/>
    <a:srgbClr val="5F5F5F"/>
    <a:srgbClr val="A6A1A1"/>
    <a:srgbClr val="D81E00"/>
    <a:srgbClr val="D82042"/>
    <a:srgbClr val="FF2600"/>
    <a:srgbClr val="FF4F30"/>
    <a:srgbClr val="FF5C3F"/>
    <a:srgbClr val="6285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373"/>
    <p:restoredTop sz="94674"/>
  </p:normalViewPr>
  <p:slideViewPr>
    <p:cSldViewPr snapToGrid="0" snapToObjects="1">
      <p:cViewPr>
        <p:scale>
          <a:sx n="90" d="100"/>
          <a:sy n="90" d="100"/>
        </p:scale>
        <p:origin x="3608" y="1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67846A-139C-C242-B752-F4B27F39E6C3}" type="datetimeFigureOut">
              <a:rPr lang="en-US" smtClean="0"/>
              <a:t>5/24/18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5143C-CE2A-2644-B20C-3005F84E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29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54491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16375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1733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261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0937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0023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1836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4172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3109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6068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1237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24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660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34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390467"/>
            <a:ext cx="8520600" cy="10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 dirty="0"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311700" y="1638233"/>
            <a:ext cx="8520600" cy="445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7" lvl="1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1" lvl="5" indent="-31749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9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6378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30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460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672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70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94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0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294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07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E12C6-E764-BF4E-892B-199D4851A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340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−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mailto:jinwoo.kim@kaist.ac.kr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mininet.org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914190" cy="23876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en" sz="5400" dirty="0">
                <a:latin typeface="+mn-lt"/>
              </a:rPr>
              <a:t>EE323 HW3: Simple Router</a:t>
            </a:r>
            <a:endParaRPr sz="5400" dirty="0">
              <a:latin typeface="+mn-lt"/>
            </a:endParaRPr>
          </a:p>
        </p:txBody>
      </p:sp>
      <p:sp>
        <p:nvSpPr>
          <p:cNvPr id="2" name="부제목 1">
            <a:extLst>
              <a:ext uri="{FF2B5EF4-FFF2-40B4-BE49-F238E27FC236}">
                <a16:creationId xmlns:a16="http://schemas.microsoft.com/office/drawing/2014/main" id="{7CA49CA7-ADD8-5B48-A151-B1044A6584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2998694"/>
            <a:ext cx="7315200" cy="2810436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R" sz="2800" dirty="0"/>
              <a:t>Jinwoo Kim</a:t>
            </a:r>
          </a:p>
          <a:p>
            <a:pPr algn="l"/>
            <a:endParaRPr kumimoji="1" lang="en-US" altLang="ko-KR" i="1" dirty="0"/>
          </a:p>
          <a:p>
            <a:pPr algn="l"/>
            <a:r>
              <a:rPr kumimoji="1" lang="en-US" altLang="ko-K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Some slides have been borrowed from</a:t>
            </a:r>
            <a:r>
              <a:rPr kumimoji="1" lang="ko-KR" alt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ko-K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lang="en" altLang="ko-K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CS144 Simple Router” and Bob Lantz’s ones</a:t>
            </a:r>
            <a:endParaRPr kumimoji="1" lang="ko-KR" altLang="en-US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022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/>
            <a:r>
              <a:rPr lang="en-US" altLang="ko-KR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altLang="ko-KR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run_pox.sh</a:t>
            </a:r>
            <a:endParaRPr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95700EC-B251-4946-8ADC-243A7D412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4254418"/>
            <a:ext cx="7708099" cy="673949"/>
          </a:xfrm>
        </p:spPr>
        <p:txBody>
          <a:bodyPr/>
          <a:lstStyle/>
          <a:p>
            <a:r>
              <a:rPr lang="en-US" dirty="0"/>
              <a:t>When you run POX, it listens </a:t>
            </a:r>
            <a:r>
              <a:rPr lang="en-US" b="1" i="1" dirty="0"/>
              <a:t>port 6633, 6653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09964C-9406-2F42-B80E-B57C77DEA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C7080A4-AACD-AE49-A293-91445BAEB343}"/>
              </a:ext>
            </a:extLst>
          </p:cNvPr>
          <p:cNvSpPr/>
          <p:nvPr/>
        </p:nvSpPr>
        <p:spPr>
          <a:xfrm>
            <a:off x="6430710" y="1651221"/>
            <a:ext cx="1906039" cy="848353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POX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603E68-DC8E-4544-843F-922EDE5CF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1960" y="2185647"/>
            <a:ext cx="1270000" cy="1270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0C88629-6ABF-8C4E-B641-CE2A6A12BAF2}"/>
              </a:ext>
            </a:extLst>
          </p:cNvPr>
          <p:cNvSpPr/>
          <p:nvPr/>
        </p:nvSpPr>
        <p:spPr>
          <a:xfrm>
            <a:off x="6494269" y="2778469"/>
            <a:ext cx="2252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>
                <a:latin typeface="Courier New" panose="02070309020205020404" pitchFamily="49" charset="0"/>
                <a:cs typeface="Courier New" panose="02070309020205020404" pitchFamily="49" charset="0"/>
              </a:rPr>
              <a:t>Port 6633, 6653</a:t>
            </a:r>
          </a:p>
        </p:txBody>
      </p:sp>
    </p:spTree>
    <p:extLst>
      <p:ext uri="{BB962C8B-B14F-4D97-AF65-F5344CB8AC3E}">
        <p14:creationId xmlns:p14="http://schemas.microsoft.com/office/powerpoint/2010/main" val="100553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run_mininet.sh</a:t>
            </a:r>
            <a:endParaRPr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09964C-9406-2F42-B80E-B57C77DEAE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77664C1-171C-EB45-8D3C-20436B53D194}"/>
              </a:ext>
            </a:extLst>
          </p:cNvPr>
          <p:cNvGrpSpPr/>
          <p:nvPr/>
        </p:nvGrpSpPr>
        <p:grpSpPr>
          <a:xfrm>
            <a:off x="419957" y="1637061"/>
            <a:ext cx="3779056" cy="4820505"/>
            <a:chOff x="419957" y="1637061"/>
            <a:chExt cx="3779056" cy="4820505"/>
          </a:xfrm>
        </p:grpSpPr>
        <p:sp>
          <p:nvSpPr>
            <p:cNvPr id="44" name="Shape 111">
              <a:extLst>
                <a:ext uri="{FF2B5EF4-FFF2-40B4-BE49-F238E27FC236}">
                  <a16:creationId xmlns:a16="http://schemas.microsoft.com/office/drawing/2014/main" id="{9E42ADC8-0A91-B84D-B013-C2FFE4EB1330}"/>
                </a:ext>
              </a:extLst>
            </p:cNvPr>
            <p:cNvSpPr txBox="1"/>
            <p:nvPr/>
          </p:nvSpPr>
          <p:spPr>
            <a:xfrm>
              <a:off x="1466401" y="3696651"/>
              <a:ext cx="1784100" cy="78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endParaRPr sz="1400"/>
            </a:p>
          </p:txBody>
        </p:sp>
        <p:cxnSp>
          <p:nvCxnSpPr>
            <p:cNvPr id="49" name="Shape 116">
              <a:extLst>
                <a:ext uri="{FF2B5EF4-FFF2-40B4-BE49-F238E27FC236}">
                  <a16:creationId xmlns:a16="http://schemas.microsoft.com/office/drawing/2014/main" id="{6F6C6A39-B2AF-024A-B70C-CC5D03DEAF70}"/>
                </a:ext>
              </a:extLst>
            </p:cNvPr>
            <p:cNvCxnSpPr>
              <a:cxnSpLocks/>
              <a:endCxn id="65" idx="0"/>
            </p:cNvCxnSpPr>
            <p:nvPr/>
          </p:nvCxnSpPr>
          <p:spPr>
            <a:xfrm>
              <a:off x="1030289" y="2426511"/>
              <a:ext cx="503500" cy="61855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Shape 115">
              <a:extLst>
                <a:ext uri="{FF2B5EF4-FFF2-40B4-BE49-F238E27FC236}">
                  <a16:creationId xmlns:a16="http://schemas.microsoft.com/office/drawing/2014/main" id="{AA25EBA9-EBCE-8545-98F2-2467111815AF}"/>
                </a:ext>
              </a:extLst>
            </p:cNvPr>
            <p:cNvCxnSpPr>
              <a:cxnSpLocks/>
              <a:stCxn id="70" idx="0"/>
              <a:endCxn id="67" idx="2"/>
            </p:cNvCxnSpPr>
            <p:nvPr/>
          </p:nvCxnSpPr>
          <p:spPr>
            <a:xfrm flipV="1">
              <a:off x="2131789" y="4939785"/>
              <a:ext cx="10415" cy="71730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397119BD-25F6-0947-8208-14AE1CF16E73}"/>
                </a:ext>
              </a:extLst>
            </p:cNvPr>
            <p:cNvGrpSpPr/>
            <p:nvPr/>
          </p:nvGrpSpPr>
          <p:grpSpPr>
            <a:xfrm>
              <a:off x="804671" y="3045063"/>
              <a:ext cx="2735088" cy="1894722"/>
              <a:chOff x="-3292856" y="4556984"/>
              <a:chExt cx="2735088" cy="1894722"/>
            </a:xfrm>
          </p:grpSpPr>
          <p:sp>
            <p:nvSpPr>
              <p:cNvPr id="64" name="Rounded Rectangle 63">
                <a:extLst>
                  <a:ext uri="{FF2B5EF4-FFF2-40B4-BE49-F238E27FC236}">
                    <a16:creationId xmlns:a16="http://schemas.microsoft.com/office/drawing/2014/main" id="{FD363C36-AF5C-064E-9078-AC1EFC2D26EF}"/>
                  </a:ext>
                </a:extLst>
              </p:cNvPr>
              <p:cNvSpPr/>
              <p:nvPr/>
            </p:nvSpPr>
            <p:spPr>
              <a:xfrm>
                <a:off x="-3292855" y="4556984"/>
                <a:ext cx="2735087" cy="1894722"/>
              </a:xfrm>
              <a:prstGeom prst="roundRect">
                <a:avLst/>
              </a:prstGeom>
              <a:solidFill>
                <a:srgbClr val="E0DED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284EC014-E971-964E-9B7B-6D96519D8A47}"/>
                  </a:ext>
                </a:extLst>
              </p:cNvPr>
              <p:cNvSpPr/>
              <p:nvPr/>
            </p:nvSpPr>
            <p:spPr>
              <a:xfrm>
                <a:off x="-1777625" y="4556984"/>
                <a:ext cx="1072170" cy="513698"/>
              </a:xfrm>
              <a:prstGeom prst="roundRect">
                <a:avLst/>
              </a:prstGeom>
              <a:solidFill>
                <a:srgbClr val="4A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eth2</a:t>
                </a:r>
              </a:p>
              <a:p>
                <a:pPr algn="ctr"/>
                <a:r>
                  <a:rPr lang="en-US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172.64.3.1</a:t>
                </a:r>
              </a:p>
            </p:txBody>
          </p:sp>
          <p:sp>
            <p:nvSpPr>
              <p:cNvPr id="67" name="Rounded Rectangle 66">
                <a:extLst>
                  <a:ext uri="{FF2B5EF4-FFF2-40B4-BE49-F238E27FC236}">
                    <a16:creationId xmlns:a16="http://schemas.microsoft.com/office/drawing/2014/main" id="{9A7B11A9-D7EF-4B48-863D-F522A312F332}"/>
                  </a:ext>
                </a:extLst>
              </p:cNvPr>
              <p:cNvSpPr/>
              <p:nvPr/>
            </p:nvSpPr>
            <p:spPr>
              <a:xfrm>
                <a:off x="-2563737" y="5938008"/>
                <a:ext cx="1216828" cy="513698"/>
              </a:xfrm>
              <a:prstGeom prst="roundRect">
                <a:avLst/>
              </a:prstGeom>
              <a:solidFill>
                <a:srgbClr val="4A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eth3</a:t>
                </a:r>
              </a:p>
              <a:p>
                <a:pPr algn="ctr"/>
                <a:r>
                  <a:rPr lang="en-US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10.0.1.1</a:t>
                </a:r>
              </a:p>
            </p:txBody>
          </p:sp>
          <p:sp>
            <p:nvSpPr>
              <p:cNvPr id="68" name="Shape 112">
                <a:extLst>
                  <a:ext uri="{FF2B5EF4-FFF2-40B4-BE49-F238E27FC236}">
                    <a16:creationId xmlns:a16="http://schemas.microsoft.com/office/drawing/2014/main" id="{64E11E95-E8B4-2C42-BA0E-B2839FD81FC8}"/>
                  </a:ext>
                </a:extLst>
              </p:cNvPr>
              <p:cNvSpPr/>
              <p:nvPr/>
            </p:nvSpPr>
            <p:spPr>
              <a:xfrm>
                <a:off x="-3292856" y="5070682"/>
                <a:ext cx="2735088" cy="891206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r>
                  <a:rPr lang="en" sz="28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Router </a:t>
                </a:r>
              </a:p>
              <a:p>
                <a:pPr algn="ctr"/>
                <a:r>
                  <a:rPr lang="en" sz="28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(sw0)</a:t>
                </a:r>
                <a:endParaRPr sz="28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65" name="Rounded Rectangle 64">
                <a:extLst>
                  <a:ext uri="{FF2B5EF4-FFF2-40B4-BE49-F238E27FC236}">
                    <a16:creationId xmlns:a16="http://schemas.microsoft.com/office/drawing/2014/main" id="{503D35AC-3172-C342-B1F1-03C647623F85}"/>
                  </a:ext>
                </a:extLst>
              </p:cNvPr>
              <p:cNvSpPr/>
              <p:nvPr/>
            </p:nvSpPr>
            <p:spPr>
              <a:xfrm>
                <a:off x="-3124235" y="4556984"/>
                <a:ext cx="1120993" cy="513698"/>
              </a:xfrm>
              <a:prstGeom prst="roundRect">
                <a:avLst/>
              </a:prstGeom>
              <a:solidFill>
                <a:srgbClr val="4A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eth1</a:t>
                </a:r>
              </a:p>
              <a:p>
                <a:pPr algn="ctr"/>
                <a:r>
                  <a:rPr lang="en-US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192.168.2.1</a:t>
                </a:r>
              </a:p>
            </p:txBody>
          </p:sp>
        </p:grpSp>
        <p:cxnSp>
          <p:nvCxnSpPr>
            <p:cNvPr id="76" name="Shape 116">
              <a:extLst>
                <a:ext uri="{FF2B5EF4-FFF2-40B4-BE49-F238E27FC236}">
                  <a16:creationId xmlns:a16="http://schemas.microsoft.com/office/drawing/2014/main" id="{20ECA546-6EB5-B14D-B576-D59749519EC8}"/>
                </a:ext>
              </a:extLst>
            </p:cNvPr>
            <p:cNvCxnSpPr>
              <a:cxnSpLocks/>
              <a:endCxn id="66" idx="0"/>
            </p:cNvCxnSpPr>
            <p:nvPr/>
          </p:nvCxnSpPr>
          <p:spPr>
            <a:xfrm flipH="1">
              <a:off x="2855987" y="2426511"/>
              <a:ext cx="663632" cy="61855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EEC34ACB-C722-B545-B6AD-13495AB6F0F6}"/>
                </a:ext>
              </a:extLst>
            </p:cNvPr>
            <p:cNvSpPr/>
            <p:nvPr/>
          </p:nvSpPr>
          <p:spPr>
            <a:xfrm>
              <a:off x="1407591" y="5657088"/>
              <a:ext cx="1448396" cy="800478"/>
            </a:xfrm>
            <a:prstGeom prst="roundRect">
              <a:avLst/>
            </a:prstGeom>
            <a:solidFill>
              <a:srgbClr val="4A46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Client</a:t>
              </a:r>
            </a:p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10.0.1.100</a:t>
              </a:r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A01081F0-673E-D74D-8FC3-98C67A944692}"/>
                </a:ext>
              </a:extLst>
            </p:cNvPr>
            <p:cNvSpPr/>
            <p:nvPr/>
          </p:nvSpPr>
          <p:spPr>
            <a:xfrm>
              <a:off x="419957" y="1637061"/>
              <a:ext cx="1448396" cy="800478"/>
            </a:xfrm>
            <a:prstGeom prst="roundRect">
              <a:avLst/>
            </a:prstGeom>
            <a:solidFill>
              <a:srgbClr val="4A46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Server1</a:t>
              </a:r>
            </a:p>
            <a:p>
              <a:pPr algn="ctr"/>
              <a:r>
                <a:rPr lang="en-US" altLang="ko-KR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192.168.2.2</a:t>
              </a:r>
              <a:endParaRPr lang="en-US" sz="1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53F2C6EC-F298-6145-83AC-CB325C7B816C}"/>
                </a:ext>
              </a:extLst>
            </p:cNvPr>
            <p:cNvSpPr/>
            <p:nvPr/>
          </p:nvSpPr>
          <p:spPr>
            <a:xfrm>
              <a:off x="2750617" y="1637061"/>
              <a:ext cx="1448396" cy="800478"/>
            </a:xfrm>
            <a:prstGeom prst="roundRect">
              <a:avLst/>
            </a:prstGeom>
            <a:solidFill>
              <a:srgbClr val="4A46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Server1</a:t>
              </a:r>
            </a:p>
            <a:p>
              <a:pPr algn="ctr"/>
              <a:r>
                <a:rPr lang="en-US" altLang="ko-KR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172.64.3.10</a:t>
              </a:r>
              <a:endParaRPr lang="en-US" sz="1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D6903A24-329F-6248-9F26-D9CFF5AD887F}"/>
              </a:ext>
            </a:extLst>
          </p:cNvPr>
          <p:cNvSpPr/>
          <p:nvPr/>
        </p:nvSpPr>
        <p:spPr>
          <a:xfrm>
            <a:off x="6430710" y="1651221"/>
            <a:ext cx="1906039" cy="848353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POX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621578-28BF-7A44-9D8E-932DF49595F4}"/>
              </a:ext>
            </a:extLst>
          </p:cNvPr>
          <p:cNvSpPr/>
          <p:nvPr/>
        </p:nvSpPr>
        <p:spPr>
          <a:xfrm>
            <a:off x="6219919" y="2507662"/>
            <a:ext cx="2252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>
                <a:latin typeface="Courier New" panose="02070309020205020404" pitchFamily="49" charset="0"/>
                <a:cs typeface="Courier New" panose="02070309020205020404" pitchFamily="49" charset="0"/>
              </a:rPr>
              <a:t>Port 6633, 6653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3AC6793-4BF9-8E4C-932B-9DE2F341CDE0}"/>
              </a:ext>
            </a:extLst>
          </p:cNvPr>
          <p:cNvCxnSpPr>
            <a:cxnSpLocks/>
            <a:stCxn id="82" idx="1"/>
          </p:cNvCxnSpPr>
          <p:nvPr/>
        </p:nvCxnSpPr>
        <p:spPr>
          <a:xfrm flipH="1">
            <a:off x="3539760" y="2075398"/>
            <a:ext cx="2890950" cy="191702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Content Placeholder 6">
            <a:extLst>
              <a:ext uri="{FF2B5EF4-FFF2-40B4-BE49-F238E27FC236}">
                <a16:creationId xmlns:a16="http://schemas.microsoft.com/office/drawing/2014/main" id="{731723B1-8C94-BC40-8345-49FEF0E1961D}"/>
              </a:ext>
            </a:extLst>
          </p:cNvPr>
          <p:cNvSpPr txBox="1">
            <a:spLocks/>
          </p:cNvSpPr>
          <p:nvPr/>
        </p:nvSpPr>
        <p:spPr>
          <a:xfrm>
            <a:off x="3559900" y="3962041"/>
            <a:ext cx="5429333" cy="228876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85000" lnSpcReduction="20000"/>
          </a:bodyPr>
          <a:lstStyle>
            <a:lvl1pPr marL="457189" lvl="0" indent="-342891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77" lvl="1" indent="-317492" algn="l" defTabSz="914400" rtl="0" eaLnBrk="1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System Font Regular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566" lvl="2" indent="-317492" algn="l" defTabSz="914400" rtl="0" eaLnBrk="1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lvl="3" indent="-317492" algn="l" defTabSz="914400" rtl="0" eaLnBrk="1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5943" lvl="4" indent="-317492" algn="l" defTabSz="914400" rtl="0" eaLnBrk="1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131" lvl="5" indent="-317492" algn="l" defTabSz="9144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320" lvl="6" indent="-317492" algn="l" defTabSz="9144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509" lvl="7" indent="-317492" algn="l" defTabSz="9144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697" lvl="8" indent="-317492" algn="l" defTabSz="9144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When you run </a:t>
            </a:r>
            <a:r>
              <a:rPr lang="en-US" dirty="0" err="1"/>
              <a:t>Mininet</a:t>
            </a:r>
            <a:r>
              <a:rPr lang="en-US" dirty="0"/>
              <a:t>, it makes a virtualized network environment</a:t>
            </a:r>
          </a:p>
          <a:p>
            <a:endParaRPr lang="en-US" dirty="0"/>
          </a:p>
          <a:p>
            <a:r>
              <a:rPr lang="en-US" dirty="0"/>
              <a:t>And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sw0</a:t>
            </a:r>
            <a:r>
              <a:rPr lang="en-US" dirty="0"/>
              <a:t> </a:t>
            </a:r>
            <a:r>
              <a:rPr lang="en-US" b="1" i="1" dirty="0"/>
              <a:t>attaches</a:t>
            </a:r>
            <a:r>
              <a:rPr lang="en-US" dirty="0"/>
              <a:t> to either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port 6633 or 6653</a:t>
            </a:r>
            <a:r>
              <a:rPr lang="en-US" dirty="0"/>
              <a:t> of POX</a:t>
            </a:r>
          </a:p>
          <a:p>
            <a:endParaRPr lang="en-US" dirty="0"/>
          </a:p>
          <a:p>
            <a:r>
              <a:rPr lang="en-US" dirty="0"/>
              <a:t>Do not need to care about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OpenFlow</a:t>
            </a:r>
          </a:p>
          <a:p>
            <a:endParaRPr lang="en-US" b="1" i="1" dirty="0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CE88A3F8-9882-BB45-AA6B-73E29A1F2210}"/>
              </a:ext>
            </a:extLst>
          </p:cNvPr>
          <p:cNvSpPr/>
          <p:nvPr/>
        </p:nvSpPr>
        <p:spPr>
          <a:xfrm>
            <a:off x="3828872" y="2691210"/>
            <a:ext cx="12875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>
                <a:latin typeface="Courier New" panose="02070309020205020404" pitchFamily="49" charset="0"/>
                <a:cs typeface="Courier New" panose="02070309020205020404" pitchFamily="49" charset="0"/>
              </a:rPr>
              <a:t>OpenFlow</a:t>
            </a:r>
          </a:p>
        </p:txBody>
      </p:sp>
    </p:spTree>
    <p:extLst>
      <p:ext uri="{BB962C8B-B14F-4D97-AF65-F5344CB8AC3E}">
        <p14:creationId xmlns:p14="http://schemas.microsoft.com/office/powerpoint/2010/main" val="2262704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/>
            <a:r>
              <a:rPr lang="en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./router/</a:t>
            </a:r>
            <a:r>
              <a:rPr lang="en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</a:t>
            </a:r>
            <a:endParaRPr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28" name="Shape 128"/>
          <p:cNvCxnSpPr>
            <a:cxnSpLocks/>
            <a:stCxn id="3" idx="0"/>
            <a:endCxn id="3" idx="2"/>
          </p:cNvCxnSpPr>
          <p:nvPr/>
        </p:nvCxnSpPr>
        <p:spPr>
          <a:xfrm rot="16200000" flipH="1">
            <a:off x="6959272" y="3992423"/>
            <a:ext cx="890961" cy="12700"/>
          </a:xfrm>
          <a:prstGeom prst="curvedConnector5">
            <a:avLst>
              <a:gd name="adj1" fmla="val -43447"/>
              <a:gd name="adj2" fmla="val 12361717"/>
              <a:gd name="adj3" fmla="val 140711"/>
            </a:avLst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1" name="Shape 131"/>
          <p:cNvSpPr txBox="1"/>
          <p:nvPr/>
        </p:nvSpPr>
        <p:spPr>
          <a:xfrm>
            <a:off x="6386514" y="2667558"/>
            <a:ext cx="287009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i="1" dirty="0">
                <a:solidFill>
                  <a:schemeClr val="accent1">
                    <a:lumMod val="75000"/>
                  </a:schemeClr>
                </a:solidFill>
              </a:rPr>
              <a:t>2. Routing decision made</a:t>
            </a:r>
            <a:endParaRPr sz="20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29" name="Shape 129"/>
          <p:cNvCxnSpPr>
            <a:cxnSpLocks/>
          </p:cNvCxnSpPr>
          <p:nvPr/>
        </p:nvCxnSpPr>
        <p:spPr>
          <a:xfrm flipH="1">
            <a:off x="3539759" y="4178485"/>
            <a:ext cx="2523656" cy="13431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0" name="Shape 130"/>
          <p:cNvSpPr txBox="1"/>
          <p:nvPr/>
        </p:nvSpPr>
        <p:spPr>
          <a:xfrm>
            <a:off x="3708379" y="3368543"/>
            <a:ext cx="2215953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i="1" dirty="0">
                <a:solidFill>
                  <a:schemeClr val="accent1">
                    <a:lumMod val="75000"/>
                  </a:schemeClr>
                </a:solidFill>
              </a:rPr>
              <a:t>1. Packet sent to SR</a:t>
            </a:r>
            <a:endParaRPr sz="20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3" name="Shape 133"/>
          <p:cNvSpPr txBox="1"/>
          <p:nvPr/>
        </p:nvSpPr>
        <p:spPr>
          <a:xfrm>
            <a:off x="3596756" y="2502799"/>
            <a:ext cx="2910530" cy="884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atinLnBrk="0"/>
            <a:r>
              <a:rPr lang="en" i="1" dirty="0"/>
              <a:t>Interaction with router - SR thanks to POX and </a:t>
            </a:r>
            <a:r>
              <a:rPr lang="en" i="1" dirty="0" err="1"/>
              <a:t>Openflow</a:t>
            </a:r>
            <a:endParaRPr i="1" dirty="0"/>
          </a:p>
        </p:txBody>
      </p:sp>
      <p:sp>
        <p:nvSpPr>
          <p:cNvPr id="132" name="Shape 132"/>
          <p:cNvSpPr txBox="1"/>
          <p:nvPr/>
        </p:nvSpPr>
        <p:spPr>
          <a:xfrm>
            <a:off x="3708379" y="4191916"/>
            <a:ext cx="2429253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i="1" dirty="0">
                <a:solidFill>
                  <a:schemeClr val="accent1">
                    <a:lumMod val="75000"/>
                  </a:schemeClr>
                </a:solidFill>
              </a:rPr>
              <a:t>3. Action is taken</a:t>
            </a:r>
            <a:endParaRPr sz="20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DAB4AF-BB39-5C48-8607-05386AEF50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FC818A2-708F-E447-8665-02C77AE859DD}"/>
              </a:ext>
            </a:extLst>
          </p:cNvPr>
          <p:cNvSpPr/>
          <p:nvPr/>
        </p:nvSpPr>
        <p:spPr>
          <a:xfrm>
            <a:off x="6063415" y="3546943"/>
            <a:ext cx="2682676" cy="890961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 Router (</a:t>
            </a:r>
            <a:r>
              <a:rPr lang="en-US" altLang="ko-KR" sz="2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</a:t>
            </a:r>
            <a:r>
              <a:rPr lang="en-US" altLang="ko-KR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cxnSp>
        <p:nvCxnSpPr>
          <p:cNvPr id="127" name="Shape 127"/>
          <p:cNvCxnSpPr>
            <a:cxnSpLocks/>
          </p:cNvCxnSpPr>
          <p:nvPr/>
        </p:nvCxnSpPr>
        <p:spPr>
          <a:xfrm flipV="1">
            <a:off x="3539759" y="3882066"/>
            <a:ext cx="2523656" cy="1194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959D12B9-5F0E-724E-9B99-0365165CF71E}"/>
              </a:ext>
            </a:extLst>
          </p:cNvPr>
          <p:cNvGrpSpPr/>
          <p:nvPr/>
        </p:nvGrpSpPr>
        <p:grpSpPr>
          <a:xfrm>
            <a:off x="419957" y="1637061"/>
            <a:ext cx="3779056" cy="4820505"/>
            <a:chOff x="419957" y="1637061"/>
            <a:chExt cx="3779056" cy="4820505"/>
          </a:xfrm>
        </p:grpSpPr>
        <p:sp>
          <p:nvSpPr>
            <p:cNvPr id="143" name="Shape 111">
              <a:extLst>
                <a:ext uri="{FF2B5EF4-FFF2-40B4-BE49-F238E27FC236}">
                  <a16:creationId xmlns:a16="http://schemas.microsoft.com/office/drawing/2014/main" id="{D51DA64C-9A9B-244C-A245-687DF0E70184}"/>
                </a:ext>
              </a:extLst>
            </p:cNvPr>
            <p:cNvSpPr txBox="1"/>
            <p:nvPr/>
          </p:nvSpPr>
          <p:spPr>
            <a:xfrm>
              <a:off x="1466401" y="3696651"/>
              <a:ext cx="1784100" cy="78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endParaRPr sz="1400"/>
            </a:p>
          </p:txBody>
        </p:sp>
        <p:cxnSp>
          <p:nvCxnSpPr>
            <p:cNvPr id="144" name="Shape 116">
              <a:extLst>
                <a:ext uri="{FF2B5EF4-FFF2-40B4-BE49-F238E27FC236}">
                  <a16:creationId xmlns:a16="http://schemas.microsoft.com/office/drawing/2014/main" id="{17F76C0B-EA3D-354F-957C-4FFF17A752AE}"/>
                </a:ext>
              </a:extLst>
            </p:cNvPr>
            <p:cNvCxnSpPr>
              <a:cxnSpLocks/>
              <a:endCxn id="155" idx="0"/>
            </p:cNvCxnSpPr>
            <p:nvPr/>
          </p:nvCxnSpPr>
          <p:spPr>
            <a:xfrm>
              <a:off x="1030289" y="2426511"/>
              <a:ext cx="503500" cy="61855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" name="Shape 115">
              <a:extLst>
                <a:ext uri="{FF2B5EF4-FFF2-40B4-BE49-F238E27FC236}">
                  <a16:creationId xmlns:a16="http://schemas.microsoft.com/office/drawing/2014/main" id="{A0A22692-D986-CC4E-A550-8B347D297530}"/>
                </a:ext>
              </a:extLst>
            </p:cNvPr>
            <p:cNvCxnSpPr>
              <a:cxnSpLocks/>
              <a:stCxn id="148" idx="0"/>
              <a:endCxn id="153" idx="2"/>
            </p:cNvCxnSpPr>
            <p:nvPr/>
          </p:nvCxnSpPr>
          <p:spPr>
            <a:xfrm flipV="1">
              <a:off x="2131789" y="4939785"/>
              <a:ext cx="10415" cy="71730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CA1ECB14-77E4-BB4F-A08F-7BE6DFA81A1C}"/>
                </a:ext>
              </a:extLst>
            </p:cNvPr>
            <p:cNvGrpSpPr/>
            <p:nvPr/>
          </p:nvGrpSpPr>
          <p:grpSpPr>
            <a:xfrm>
              <a:off x="804671" y="3045063"/>
              <a:ext cx="2735088" cy="1894722"/>
              <a:chOff x="-3292856" y="4556984"/>
              <a:chExt cx="2735088" cy="1894722"/>
            </a:xfrm>
          </p:grpSpPr>
          <p:sp>
            <p:nvSpPr>
              <p:cNvPr id="151" name="Rounded Rectangle 150">
                <a:extLst>
                  <a:ext uri="{FF2B5EF4-FFF2-40B4-BE49-F238E27FC236}">
                    <a16:creationId xmlns:a16="http://schemas.microsoft.com/office/drawing/2014/main" id="{2E9212D6-DBE6-A546-8173-87419A454830}"/>
                  </a:ext>
                </a:extLst>
              </p:cNvPr>
              <p:cNvSpPr/>
              <p:nvPr/>
            </p:nvSpPr>
            <p:spPr>
              <a:xfrm>
                <a:off x="-3292855" y="4556984"/>
                <a:ext cx="2735087" cy="1894722"/>
              </a:xfrm>
              <a:prstGeom prst="roundRect">
                <a:avLst/>
              </a:prstGeom>
              <a:solidFill>
                <a:srgbClr val="E0DED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Rounded Rectangle 151">
                <a:extLst>
                  <a:ext uri="{FF2B5EF4-FFF2-40B4-BE49-F238E27FC236}">
                    <a16:creationId xmlns:a16="http://schemas.microsoft.com/office/drawing/2014/main" id="{5168A4E9-F087-1E4E-BC0F-5CBE21F7B6FE}"/>
                  </a:ext>
                </a:extLst>
              </p:cNvPr>
              <p:cNvSpPr/>
              <p:nvPr/>
            </p:nvSpPr>
            <p:spPr>
              <a:xfrm>
                <a:off x="-1777625" y="4556984"/>
                <a:ext cx="1072170" cy="513698"/>
              </a:xfrm>
              <a:prstGeom prst="roundRect">
                <a:avLst/>
              </a:prstGeom>
              <a:solidFill>
                <a:srgbClr val="4A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eth2</a:t>
                </a:r>
              </a:p>
              <a:p>
                <a:pPr algn="ctr"/>
                <a:r>
                  <a:rPr lang="en-US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172.64.3.1</a:t>
                </a:r>
              </a:p>
            </p:txBody>
          </p:sp>
          <p:sp>
            <p:nvSpPr>
              <p:cNvPr id="153" name="Rounded Rectangle 152">
                <a:extLst>
                  <a:ext uri="{FF2B5EF4-FFF2-40B4-BE49-F238E27FC236}">
                    <a16:creationId xmlns:a16="http://schemas.microsoft.com/office/drawing/2014/main" id="{D821445B-D03E-7348-9C6F-FE54F1FCE58B}"/>
                  </a:ext>
                </a:extLst>
              </p:cNvPr>
              <p:cNvSpPr/>
              <p:nvPr/>
            </p:nvSpPr>
            <p:spPr>
              <a:xfrm>
                <a:off x="-2563737" y="5938008"/>
                <a:ext cx="1216828" cy="513698"/>
              </a:xfrm>
              <a:prstGeom prst="roundRect">
                <a:avLst/>
              </a:prstGeom>
              <a:solidFill>
                <a:srgbClr val="4A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eth3</a:t>
                </a:r>
              </a:p>
              <a:p>
                <a:pPr algn="ctr"/>
                <a:r>
                  <a:rPr lang="en-US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10.0.1.1</a:t>
                </a:r>
              </a:p>
            </p:txBody>
          </p:sp>
          <p:sp>
            <p:nvSpPr>
              <p:cNvPr id="154" name="Shape 112">
                <a:extLst>
                  <a:ext uri="{FF2B5EF4-FFF2-40B4-BE49-F238E27FC236}">
                    <a16:creationId xmlns:a16="http://schemas.microsoft.com/office/drawing/2014/main" id="{4219BE29-2A92-C248-8372-83BC7C1D6D4A}"/>
                  </a:ext>
                </a:extLst>
              </p:cNvPr>
              <p:cNvSpPr/>
              <p:nvPr/>
            </p:nvSpPr>
            <p:spPr>
              <a:xfrm>
                <a:off x="-3292856" y="5070682"/>
                <a:ext cx="2735088" cy="891206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r>
                  <a:rPr lang="en" sz="28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Router </a:t>
                </a:r>
              </a:p>
              <a:p>
                <a:pPr algn="ctr"/>
                <a:r>
                  <a:rPr lang="en" sz="28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(sw0)</a:t>
                </a:r>
                <a:endParaRPr sz="28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55" name="Rounded Rectangle 154">
                <a:extLst>
                  <a:ext uri="{FF2B5EF4-FFF2-40B4-BE49-F238E27FC236}">
                    <a16:creationId xmlns:a16="http://schemas.microsoft.com/office/drawing/2014/main" id="{0F9A8EB8-25CC-554C-9DA4-61C591C3625D}"/>
                  </a:ext>
                </a:extLst>
              </p:cNvPr>
              <p:cNvSpPr/>
              <p:nvPr/>
            </p:nvSpPr>
            <p:spPr>
              <a:xfrm>
                <a:off x="-3124235" y="4556984"/>
                <a:ext cx="1120993" cy="513698"/>
              </a:xfrm>
              <a:prstGeom prst="roundRect">
                <a:avLst/>
              </a:prstGeom>
              <a:solidFill>
                <a:srgbClr val="4A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eth1</a:t>
                </a:r>
              </a:p>
              <a:p>
                <a:pPr algn="ctr"/>
                <a:r>
                  <a:rPr lang="en-US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192.168.2.1</a:t>
                </a:r>
              </a:p>
            </p:txBody>
          </p:sp>
        </p:grpSp>
        <p:cxnSp>
          <p:nvCxnSpPr>
            <p:cNvPr id="147" name="Shape 116">
              <a:extLst>
                <a:ext uri="{FF2B5EF4-FFF2-40B4-BE49-F238E27FC236}">
                  <a16:creationId xmlns:a16="http://schemas.microsoft.com/office/drawing/2014/main" id="{CC34515F-08C1-D14E-A3DB-6DC39BD32694}"/>
                </a:ext>
              </a:extLst>
            </p:cNvPr>
            <p:cNvCxnSpPr>
              <a:cxnSpLocks/>
              <a:endCxn id="152" idx="0"/>
            </p:cNvCxnSpPr>
            <p:nvPr/>
          </p:nvCxnSpPr>
          <p:spPr>
            <a:xfrm flipH="1">
              <a:off x="2855987" y="2426511"/>
              <a:ext cx="663632" cy="61855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8" name="Rounded Rectangle 147">
              <a:extLst>
                <a:ext uri="{FF2B5EF4-FFF2-40B4-BE49-F238E27FC236}">
                  <a16:creationId xmlns:a16="http://schemas.microsoft.com/office/drawing/2014/main" id="{B2C4B848-9695-C84C-A8A7-B64AE8DF2A0C}"/>
                </a:ext>
              </a:extLst>
            </p:cNvPr>
            <p:cNvSpPr/>
            <p:nvPr/>
          </p:nvSpPr>
          <p:spPr>
            <a:xfrm>
              <a:off x="1407591" y="5657088"/>
              <a:ext cx="1448396" cy="800478"/>
            </a:xfrm>
            <a:prstGeom prst="roundRect">
              <a:avLst/>
            </a:prstGeom>
            <a:solidFill>
              <a:srgbClr val="4A46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Client</a:t>
              </a:r>
            </a:p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10.0.1.100</a:t>
              </a:r>
            </a:p>
          </p:txBody>
        </p:sp>
        <p:sp>
          <p:nvSpPr>
            <p:cNvPr id="149" name="Rounded Rectangle 148">
              <a:extLst>
                <a:ext uri="{FF2B5EF4-FFF2-40B4-BE49-F238E27FC236}">
                  <a16:creationId xmlns:a16="http://schemas.microsoft.com/office/drawing/2014/main" id="{349316D3-78C9-2B41-A9EB-77336A39AE1D}"/>
                </a:ext>
              </a:extLst>
            </p:cNvPr>
            <p:cNvSpPr/>
            <p:nvPr/>
          </p:nvSpPr>
          <p:spPr>
            <a:xfrm>
              <a:off x="419957" y="1637061"/>
              <a:ext cx="1448396" cy="800478"/>
            </a:xfrm>
            <a:prstGeom prst="roundRect">
              <a:avLst/>
            </a:prstGeom>
            <a:solidFill>
              <a:srgbClr val="4A46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Server1</a:t>
              </a:r>
            </a:p>
            <a:p>
              <a:pPr algn="ctr"/>
              <a:r>
                <a:rPr lang="en-US" altLang="ko-KR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192.168.2.2</a:t>
              </a:r>
              <a:endParaRPr lang="en-US" sz="1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50" name="Rounded Rectangle 149">
              <a:extLst>
                <a:ext uri="{FF2B5EF4-FFF2-40B4-BE49-F238E27FC236}">
                  <a16:creationId xmlns:a16="http://schemas.microsoft.com/office/drawing/2014/main" id="{F30D8263-B861-CC4C-8528-11E2EC371901}"/>
                </a:ext>
              </a:extLst>
            </p:cNvPr>
            <p:cNvSpPr/>
            <p:nvPr/>
          </p:nvSpPr>
          <p:spPr>
            <a:xfrm>
              <a:off x="2750617" y="1637061"/>
              <a:ext cx="1448396" cy="800478"/>
            </a:xfrm>
            <a:prstGeom prst="roundRect">
              <a:avLst/>
            </a:prstGeom>
            <a:solidFill>
              <a:srgbClr val="4A46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Server1</a:t>
              </a:r>
            </a:p>
            <a:p>
              <a:pPr algn="ctr"/>
              <a:r>
                <a:rPr lang="en-US" altLang="ko-KR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172.64.3.10</a:t>
              </a:r>
              <a:endParaRPr lang="en-US" sz="1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id="{6A7A820C-DFEE-474C-AB03-AFCA367C5144}"/>
              </a:ext>
            </a:extLst>
          </p:cNvPr>
          <p:cNvCxnSpPr>
            <a:cxnSpLocks/>
          </p:cNvCxnSpPr>
          <p:nvPr/>
        </p:nvCxnSpPr>
        <p:spPr>
          <a:xfrm flipV="1">
            <a:off x="5924332" y="4426088"/>
            <a:ext cx="582954" cy="1231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xtBox 197">
            <a:extLst>
              <a:ext uri="{FF2B5EF4-FFF2-40B4-BE49-F238E27FC236}">
                <a16:creationId xmlns:a16="http://schemas.microsoft.com/office/drawing/2014/main" id="{5C7A90F7-8ACC-2542-A910-8516AC8D2E4A}"/>
              </a:ext>
            </a:extLst>
          </p:cNvPr>
          <p:cNvSpPr txBox="1"/>
          <p:nvPr/>
        </p:nvSpPr>
        <p:spPr>
          <a:xfrm>
            <a:off x="4756147" y="5646995"/>
            <a:ext cx="2387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This is your part!</a:t>
            </a:r>
          </a:p>
        </p:txBody>
      </p:sp>
    </p:spTree>
    <p:extLst>
      <p:ext uri="{BB962C8B-B14F-4D97-AF65-F5344CB8AC3E}">
        <p14:creationId xmlns:p14="http://schemas.microsoft.com/office/powerpoint/2010/main" val="2586986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/>
      <p:bldP spid="130" grpId="0"/>
      <p:bldP spid="132" grpId="0"/>
      <p:bldP spid="19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4400" dirty="0">
                <a:cs typeface="Courier New" panose="02070309020205020404" pitchFamily="49" charset="0"/>
              </a:rPr>
              <a:t>High-level Requirements</a:t>
            </a:r>
            <a:endParaRPr sz="4400" dirty="0"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DAB4AF-BB39-5C48-8607-05386AEF50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FC818A2-708F-E447-8665-02C77AE859DD}"/>
              </a:ext>
            </a:extLst>
          </p:cNvPr>
          <p:cNvSpPr/>
          <p:nvPr/>
        </p:nvSpPr>
        <p:spPr>
          <a:xfrm>
            <a:off x="311700" y="1505986"/>
            <a:ext cx="2682676" cy="890961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 Router (</a:t>
            </a:r>
            <a:r>
              <a:rPr lang="en-US" altLang="ko-KR" sz="2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</a:t>
            </a:r>
            <a:r>
              <a:rPr lang="en-US" altLang="ko-KR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FE2FA4AD-6A3A-C848-9BDA-AEC116DB9E00}"/>
              </a:ext>
            </a:extLst>
          </p:cNvPr>
          <p:cNvSpPr/>
          <p:nvPr/>
        </p:nvSpPr>
        <p:spPr>
          <a:xfrm>
            <a:off x="1316736" y="2865119"/>
            <a:ext cx="6930348" cy="3352503"/>
          </a:xfrm>
          <a:prstGeom prst="wedgeRectCallout">
            <a:avLst>
              <a:gd name="adj1" fmla="val -26876"/>
              <a:gd name="adj2" fmla="val -609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i="1" dirty="0"/>
              <a:t>Should enable below functions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Client -&gt; Router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Traceroute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Client -&gt; Server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Traceroute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Downloading a file using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(via http://)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194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C1FE1-8B3A-EA4E-BAF1-63B2D9C85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Flow Chart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584B9-7FF4-644F-8331-BBB66691B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397FA8A-8B10-4F4F-B71C-E945D7A0C1D8}"/>
              </a:ext>
            </a:extLst>
          </p:cNvPr>
          <p:cNvSpPr/>
          <p:nvPr/>
        </p:nvSpPr>
        <p:spPr>
          <a:xfrm>
            <a:off x="3230662" y="1566946"/>
            <a:ext cx="2682676" cy="89096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cs typeface="Courier New" panose="02070309020205020404" pitchFamily="49" charset="0"/>
              </a:rPr>
              <a:t>Receive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Raw Ethernet Frame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1D82BCBC-76CC-DB4C-975D-DD24C5E94147}"/>
              </a:ext>
            </a:extLst>
          </p:cNvPr>
          <p:cNvSpPr/>
          <p:nvPr/>
        </p:nvSpPr>
        <p:spPr>
          <a:xfrm>
            <a:off x="6324081" y="1458467"/>
            <a:ext cx="2508219" cy="1372945"/>
          </a:xfrm>
          <a:prstGeom prst="wedgeRectCallout">
            <a:avLst>
              <a:gd name="adj1" fmla="val -62136"/>
              <a:gd name="adj2" fmla="val -68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/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sr_handlepacket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is called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sr_router.c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F984C4-2296-D840-8A35-BF9788F25BA0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3215280" y="2457907"/>
            <a:ext cx="1356720" cy="48917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77203F-3280-6A46-8D26-0E35CB27D93C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4572000" y="2457907"/>
            <a:ext cx="1356720" cy="48917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BF74009-573B-DA47-95B0-2A6F6A1CFF79}"/>
              </a:ext>
            </a:extLst>
          </p:cNvPr>
          <p:cNvSpPr/>
          <p:nvPr/>
        </p:nvSpPr>
        <p:spPr>
          <a:xfrm>
            <a:off x="1359994" y="2947083"/>
            <a:ext cx="1870668" cy="64637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It’s an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 </a:t>
            </a:r>
            <a:r>
              <a:rPr lang="en-US" altLang="ko-KR" sz="2000" dirty="0">
                <a:solidFill>
                  <a:schemeClr val="tx1"/>
                </a:solidFill>
                <a:cs typeface="Courier New" panose="02070309020205020404" pitchFamily="49" charset="0"/>
              </a:rPr>
              <a:t>Packet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689CAB6-B57D-FD45-9DF1-19C346701E35}"/>
              </a:ext>
            </a:extLst>
          </p:cNvPr>
          <p:cNvSpPr/>
          <p:nvPr/>
        </p:nvSpPr>
        <p:spPr>
          <a:xfrm>
            <a:off x="5913338" y="2947083"/>
            <a:ext cx="1870668" cy="64637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It’s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ARP </a:t>
            </a:r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packet</a:t>
            </a:r>
          </a:p>
        </p:txBody>
      </p:sp>
    </p:spTree>
    <p:extLst>
      <p:ext uri="{BB962C8B-B14F-4D97-AF65-F5344CB8AC3E}">
        <p14:creationId xmlns:p14="http://schemas.microsoft.com/office/powerpoint/2010/main" val="2784107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1" grpId="0" animBg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C1FE1-8B3A-EA4E-BAF1-63B2D9C85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Flow Chart (</a:t>
            </a:r>
            <a:r>
              <a:rPr lang="en-US" dirty="0" err="1"/>
              <a:t>con’td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584B9-7FF4-644F-8331-BBB66691B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1848A9E-87C2-0A44-946F-9B377D662931}"/>
              </a:ext>
            </a:extLst>
          </p:cNvPr>
          <p:cNvSpPr/>
          <p:nvPr/>
        </p:nvSpPr>
        <p:spPr>
          <a:xfrm>
            <a:off x="1359994" y="2947083"/>
            <a:ext cx="1870668" cy="64637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It’s an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 </a:t>
            </a:r>
            <a:r>
              <a:rPr lang="en-US" altLang="ko-KR" sz="2000" dirty="0">
                <a:solidFill>
                  <a:schemeClr val="tx1"/>
                </a:solidFill>
                <a:cs typeface="Courier New" panose="02070309020205020404" pitchFamily="49" charset="0"/>
              </a:rPr>
              <a:t>Packet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397FA8A-8B10-4F4F-B71C-E945D7A0C1D8}"/>
              </a:ext>
            </a:extLst>
          </p:cNvPr>
          <p:cNvSpPr/>
          <p:nvPr/>
        </p:nvSpPr>
        <p:spPr>
          <a:xfrm>
            <a:off x="3230662" y="1566946"/>
            <a:ext cx="2682676" cy="89096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cs typeface="Courier New" panose="02070309020205020404" pitchFamily="49" charset="0"/>
              </a:rPr>
              <a:t>Receive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Raw Ethernet Frame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9A526D3-BA33-0B49-A021-4D26FEBB33EE}"/>
              </a:ext>
            </a:extLst>
          </p:cNvPr>
          <p:cNvSpPr/>
          <p:nvPr/>
        </p:nvSpPr>
        <p:spPr>
          <a:xfrm>
            <a:off x="5913338" y="2947083"/>
            <a:ext cx="1870668" cy="64637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It’s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ARP </a:t>
            </a:r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packet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1D82BCBC-76CC-DB4C-975D-DD24C5E94147}"/>
              </a:ext>
            </a:extLst>
          </p:cNvPr>
          <p:cNvSpPr/>
          <p:nvPr/>
        </p:nvSpPr>
        <p:spPr>
          <a:xfrm>
            <a:off x="6324081" y="1458467"/>
            <a:ext cx="2508219" cy="1372945"/>
          </a:xfrm>
          <a:prstGeom prst="wedgeRectCallout">
            <a:avLst>
              <a:gd name="adj1" fmla="val 11262"/>
              <a:gd name="adj2" fmla="val 597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/>
            <a:r>
              <a:rPr lang="en-US" sz="2000" b="1" dirty="0">
                <a:cs typeface="Courier New" panose="02070309020205020404" pitchFamily="49" charset="0"/>
              </a:rPr>
              <a:t>implement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sr_handlearp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in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sr_router.c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F984C4-2296-D840-8A35-BF9788F25BA0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3215280" y="2457907"/>
            <a:ext cx="1356720" cy="48917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77203F-3280-6A46-8D26-0E35CB27D93C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4572000" y="2457907"/>
            <a:ext cx="1356720" cy="48917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FD9D9DB-9273-104E-95C3-B154F010C9C0}"/>
              </a:ext>
            </a:extLst>
          </p:cNvPr>
          <p:cNvSpPr/>
          <p:nvPr/>
        </p:nvSpPr>
        <p:spPr>
          <a:xfrm>
            <a:off x="4089216" y="4428633"/>
            <a:ext cx="2018976" cy="230766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Font typeface="+mj-lt"/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Cache it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 through my request queue</a:t>
            </a:r>
          </a:p>
          <a:p>
            <a:pPr marL="228600" indent="-228600">
              <a:buFont typeface="+mj-lt"/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Send outstanding packets</a:t>
            </a:r>
            <a:endParaRPr lang="en-US" altLang="ko-KR" dirty="0">
              <a:solidFill>
                <a:schemeClr val="tx1"/>
              </a:solidFill>
              <a:cs typeface="Courier New" panose="02070309020205020404" pitchFamily="49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428C8A6-24E7-C74F-8258-7A753B5D3087}"/>
              </a:ext>
            </a:extLst>
          </p:cNvPr>
          <p:cNvSpPr/>
          <p:nvPr/>
        </p:nvSpPr>
        <p:spPr>
          <a:xfrm>
            <a:off x="6848672" y="4434754"/>
            <a:ext cx="1870668" cy="230766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cs typeface="Courier New" panose="02070309020205020404" pitchFamily="49" charset="0"/>
              </a:rPr>
              <a:t>Construct an ARP reply and send it back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3352F8-10C0-3146-B1BC-CE3225FCA9BF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5098704" y="3593456"/>
            <a:ext cx="1749968" cy="795132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DC057DF-F04A-A141-A723-106A910965EA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>
            <a:off x="6848672" y="3593456"/>
            <a:ext cx="935334" cy="841298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854B4BB-9021-1349-91B0-EEFBBFAAA6ED}"/>
              </a:ext>
            </a:extLst>
          </p:cNvPr>
          <p:cNvSpPr txBox="1"/>
          <p:nvPr/>
        </p:nvSpPr>
        <p:spPr>
          <a:xfrm>
            <a:off x="4572000" y="3737502"/>
            <a:ext cx="157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Reply</a:t>
            </a:r>
            <a:r>
              <a:rPr lang="en-US" dirty="0"/>
              <a:t> to me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044467-7E8A-0144-A2F6-B11B30C50C8D}"/>
              </a:ext>
            </a:extLst>
          </p:cNvPr>
          <p:cNvSpPr txBox="1"/>
          <p:nvPr/>
        </p:nvSpPr>
        <p:spPr>
          <a:xfrm>
            <a:off x="7316339" y="3737502"/>
            <a:ext cx="157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Request</a:t>
            </a:r>
            <a:r>
              <a:rPr lang="en-US" dirty="0"/>
              <a:t> to me</a:t>
            </a:r>
          </a:p>
        </p:txBody>
      </p:sp>
      <p:sp>
        <p:nvSpPr>
          <p:cNvPr id="20" name="Rectangular Callout 19">
            <a:extLst>
              <a:ext uri="{FF2B5EF4-FFF2-40B4-BE49-F238E27FC236}">
                <a16:creationId xmlns:a16="http://schemas.microsoft.com/office/drawing/2014/main" id="{D97D8BF6-4347-E846-A60B-F22368B5623F}"/>
              </a:ext>
            </a:extLst>
          </p:cNvPr>
          <p:cNvSpPr/>
          <p:nvPr/>
        </p:nvSpPr>
        <p:spPr>
          <a:xfrm>
            <a:off x="771526" y="5082072"/>
            <a:ext cx="2777912" cy="1372945"/>
          </a:xfrm>
          <a:prstGeom prst="wedgeRectCallout">
            <a:avLst>
              <a:gd name="adj1" fmla="val 68225"/>
              <a:gd name="adj2" fmla="val -589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/>
            <a:r>
              <a:rPr lang="en-US" sz="2000" b="1" dirty="0">
                <a:cs typeface="Courier New" panose="02070309020205020404" pitchFamily="49" charset="0"/>
              </a:rPr>
              <a:t>implement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handle_arpreq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sr_arpcache.c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6540FC-0627-A544-A087-2AAF73532FB2}"/>
              </a:ext>
            </a:extLst>
          </p:cNvPr>
          <p:cNvSpPr txBox="1"/>
          <p:nvPr/>
        </p:nvSpPr>
        <p:spPr>
          <a:xfrm>
            <a:off x="771527" y="4106834"/>
            <a:ext cx="23823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Refer to the comments in </a:t>
            </a:r>
            <a:r>
              <a:rPr lang="en-US" b="1" i="1" dirty="0" err="1"/>
              <a:t>arpcache.h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1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7" grpId="0"/>
      <p:bldP spid="18" grpId="0"/>
      <p:bldP spid="20" grpId="0" animBg="1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C1FE1-8B3A-EA4E-BAF1-63B2D9C85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Flow Chart (</a:t>
            </a:r>
            <a:r>
              <a:rPr lang="en-US" dirty="0" err="1"/>
              <a:t>con’td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584B9-7FF4-644F-8331-BBB66691B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1848A9E-87C2-0A44-946F-9B377D662931}"/>
              </a:ext>
            </a:extLst>
          </p:cNvPr>
          <p:cNvSpPr/>
          <p:nvPr/>
        </p:nvSpPr>
        <p:spPr>
          <a:xfrm>
            <a:off x="1359994" y="2947083"/>
            <a:ext cx="1870668" cy="64637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It’s an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 </a:t>
            </a:r>
            <a:r>
              <a:rPr lang="en-US" altLang="ko-KR" sz="2000" dirty="0">
                <a:solidFill>
                  <a:schemeClr val="tx1"/>
                </a:solidFill>
                <a:cs typeface="Courier New" panose="02070309020205020404" pitchFamily="49" charset="0"/>
              </a:rPr>
              <a:t>Packet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397FA8A-8B10-4F4F-B71C-E945D7A0C1D8}"/>
              </a:ext>
            </a:extLst>
          </p:cNvPr>
          <p:cNvSpPr/>
          <p:nvPr/>
        </p:nvSpPr>
        <p:spPr>
          <a:xfrm>
            <a:off x="3230662" y="1566946"/>
            <a:ext cx="2682676" cy="89096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cs typeface="Courier New" panose="02070309020205020404" pitchFamily="49" charset="0"/>
              </a:rPr>
              <a:t>Receive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Raw Ethernet Frame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9A526D3-BA33-0B49-A021-4D26FEBB33EE}"/>
              </a:ext>
            </a:extLst>
          </p:cNvPr>
          <p:cNvSpPr/>
          <p:nvPr/>
        </p:nvSpPr>
        <p:spPr>
          <a:xfrm>
            <a:off x="5913338" y="2947083"/>
            <a:ext cx="1870668" cy="64637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It’s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ARP </a:t>
            </a:r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packet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F984C4-2296-D840-8A35-BF9788F25BA0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3215280" y="2457907"/>
            <a:ext cx="1356720" cy="48917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77203F-3280-6A46-8D26-0E35CB27D93C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4572000" y="2457907"/>
            <a:ext cx="1356720" cy="48917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FD9D9DB-9273-104E-95C3-B154F010C9C0}"/>
              </a:ext>
            </a:extLst>
          </p:cNvPr>
          <p:cNvSpPr/>
          <p:nvPr/>
        </p:nvSpPr>
        <p:spPr>
          <a:xfrm>
            <a:off x="69750" y="4428633"/>
            <a:ext cx="2018976" cy="230766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it’s </a:t>
            </a:r>
            <a:r>
              <a:rPr lang="en-US" altLang="ko-KR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ICMP</a:t>
            </a: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echo </a:t>
            </a:r>
            <a:r>
              <a:rPr lang="en-US" altLang="ko-KR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</a:t>
            </a: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send echo reply</a:t>
            </a:r>
          </a:p>
          <a:p>
            <a:endParaRPr lang="en-US" altLang="ko-K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 if it’s TCP/UDP, send ICMP </a:t>
            </a:r>
            <a:r>
              <a:rPr lang="en-US" altLang="ko-KR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unreachable</a:t>
            </a:r>
            <a:endParaRPr lang="en-US" altLang="ko-KR" b="1" i="1" dirty="0">
              <a:solidFill>
                <a:schemeClr val="tx1"/>
              </a:solidFill>
              <a:cs typeface="Courier New" panose="02070309020205020404" pitchFamily="49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3352F8-10C0-3146-B1BC-CE3225FCA9BF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957662" y="3593456"/>
            <a:ext cx="1337666" cy="795132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854B4BB-9021-1349-91B0-EEFBBFAAA6ED}"/>
              </a:ext>
            </a:extLst>
          </p:cNvPr>
          <p:cNvSpPr txBox="1"/>
          <p:nvPr/>
        </p:nvSpPr>
        <p:spPr>
          <a:xfrm>
            <a:off x="277046" y="3636807"/>
            <a:ext cx="157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It’s for me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044467-7E8A-0144-A2F6-B11B30C50C8D}"/>
              </a:ext>
            </a:extLst>
          </p:cNvPr>
          <p:cNvSpPr txBox="1"/>
          <p:nvPr/>
        </p:nvSpPr>
        <p:spPr>
          <a:xfrm>
            <a:off x="3107256" y="3653378"/>
            <a:ext cx="157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Not for me</a:t>
            </a:r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A9998AC-FAE0-6A48-9B45-81171BD991F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295328" y="3593456"/>
            <a:ext cx="1285907" cy="65902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FBC9B6B-15ED-EE49-8E26-910EC09D3CA0}"/>
              </a:ext>
            </a:extLst>
          </p:cNvPr>
          <p:cNvGrpSpPr/>
          <p:nvPr/>
        </p:nvGrpSpPr>
        <p:grpSpPr>
          <a:xfrm>
            <a:off x="4516569" y="4006139"/>
            <a:ext cx="4449158" cy="2356693"/>
            <a:chOff x="3720956" y="3927022"/>
            <a:chExt cx="5913177" cy="2356693"/>
          </a:xfrm>
        </p:grpSpPr>
        <p:graphicFrame>
          <p:nvGraphicFramePr>
            <p:cNvPr id="24" name="Shape 94">
              <a:extLst>
                <a:ext uri="{FF2B5EF4-FFF2-40B4-BE49-F238E27FC236}">
                  <a16:creationId xmlns:a16="http://schemas.microsoft.com/office/drawing/2014/main" id="{FEF1F0EF-E98B-E24F-BB89-18E7462F559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01031843"/>
                </p:ext>
              </p:extLst>
            </p:nvPr>
          </p:nvGraphicFramePr>
          <p:xfrm>
            <a:off x="3720956" y="4554103"/>
            <a:ext cx="5913177" cy="1729612"/>
          </p:xfrm>
          <a:graphic>
            <a:graphicData uri="http://schemas.openxmlformats.org/drawingml/2006/table">
              <a:tbl>
                <a:tblPr>
                  <a:noFill/>
                </a:tblPr>
                <a:tblGrid>
                  <a:gridCol w="111229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11229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1559889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664689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594331"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Destination Network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 anchor="ctr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Gateway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 anchor="ctr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Network Mask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 anchor="ctr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 err="1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Iface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 anchor="ctr">
                      <a:solidFill>
                        <a:schemeClr val="tx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96200"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10.0.1.100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10.0.1.100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255.255.255.255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eth3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88591"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192.168.2.2</a:t>
                        </a:r>
                        <a:endParaRPr sz="1100" b="1" i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192.168.2.2</a:t>
                        </a:r>
                        <a:endParaRPr sz="1100" b="1" i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255.255.255.255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eth1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0"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172.64.3.10</a:t>
                        </a:r>
                        <a:endParaRPr sz="1100" b="1" i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172.64.3.10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255.255.255.255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100" b="1" i="0" dirty="0">
                            <a:solidFill>
                              <a:schemeClr val="bg1"/>
                            </a:solidFill>
                            <a:latin typeface="Courier New" panose="02070309020205020404" pitchFamily="49" charset="0"/>
                            <a:cs typeface="Courier New" panose="02070309020205020404" pitchFamily="49" charset="0"/>
                          </a:rPr>
                          <a:t>eth2</a:t>
                        </a:r>
                        <a:endParaRPr sz="11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endParaRPr>
                      </a:p>
                    </a:txBody>
                    <a:tcPr marL="91425" marR="91425" marT="91425" marB="91425">
                      <a:solidFill>
                        <a:schemeClr val="tx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5BE992F-D121-A54A-8ADC-4A9769311AB1}"/>
                </a:ext>
              </a:extLst>
            </p:cNvPr>
            <p:cNvSpPr/>
            <p:nvPr/>
          </p:nvSpPr>
          <p:spPr>
            <a:xfrm>
              <a:off x="4361254" y="3927022"/>
              <a:ext cx="4539563" cy="5795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/>
              <a:r>
                <a:rPr lang="en-US" b="1" i="1" dirty="0">
                  <a:solidFill>
                    <a:schemeClr val="tx1"/>
                  </a:solidFill>
                </a:rPr>
                <a:t>Static routing table</a:t>
              </a:r>
              <a:r>
                <a:rPr lang="ko-KR" altLang="en-US" b="1" i="1" dirty="0">
                  <a:solidFill>
                    <a:schemeClr val="tx1"/>
                  </a:solidFill>
                </a:rPr>
                <a:t> </a:t>
              </a:r>
              <a:r>
                <a:rPr lang="en-US" i="1" dirty="0">
                  <a:solidFill>
                    <a:schemeClr val="tx1"/>
                  </a:solidFill>
                </a:rPr>
                <a:t>(</a:t>
              </a:r>
              <a:r>
                <a:rPr lang="en-US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ee323_sr/router/</a:t>
              </a:r>
              <a:r>
                <a:rPr lang="en-US" b="1" dirty="0" err="1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rtable</a:t>
              </a:r>
              <a:r>
                <a:rPr lang="en-US" i="1" dirty="0">
                  <a:solidFill>
                    <a:schemeClr val="tx1"/>
                  </a:solidFill>
                </a:rPr>
                <a:t>)</a:t>
              </a:r>
            </a:p>
          </p:txBody>
        </p:sp>
      </p:grp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5BC7D198-283F-3F4D-A038-00776CC79FA1}"/>
              </a:ext>
            </a:extLst>
          </p:cNvPr>
          <p:cNvSpPr/>
          <p:nvPr/>
        </p:nvSpPr>
        <p:spPr>
          <a:xfrm>
            <a:off x="2769342" y="4249019"/>
            <a:ext cx="1623787" cy="83305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cs typeface="Courier New" panose="02070309020205020404" pitchFamily="49" charset="0"/>
              </a:rPr>
              <a:t>Check routing table, perform </a:t>
            </a:r>
            <a:r>
              <a:rPr lang="en-US" altLang="ko-KR" b="1" i="1" dirty="0">
                <a:solidFill>
                  <a:schemeClr val="tx1"/>
                </a:solidFill>
                <a:cs typeface="Courier New" panose="02070309020205020404" pitchFamily="49" charset="0"/>
              </a:rPr>
              <a:t>LPM</a:t>
            </a:r>
          </a:p>
        </p:txBody>
      </p:sp>
    </p:spTree>
    <p:extLst>
      <p:ext uri="{BB962C8B-B14F-4D97-AF65-F5344CB8AC3E}">
        <p14:creationId xmlns:p14="http://schemas.microsoft.com/office/powerpoint/2010/main" val="293219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7" grpId="0"/>
      <p:bldP spid="18" grpId="0"/>
      <p:bldP spid="26" grpId="0" animBg="1"/>
      <p:bldP spid="26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C1FE1-8B3A-EA4E-BAF1-63B2D9C85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Flow Chart (</a:t>
            </a:r>
            <a:r>
              <a:rPr lang="en-US" dirty="0" err="1"/>
              <a:t>con’td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584B9-7FF4-644F-8331-BBB66691B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1848A9E-87C2-0A44-946F-9B377D662931}"/>
              </a:ext>
            </a:extLst>
          </p:cNvPr>
          <p:cNvSpPr/>
          <p:nvPr/>
        </p:nvSpPr>
        <p:spPr>
          <a:xfrm>
            <a:off x="1359994" y="2947083"/>
            <a:ext cx="1870668" cy="64637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It’s an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 </a:t>
            </a:r>
            <a:r>
              <a:rPr lang="en-US" altLang="ko-KR" sz="2000" dirty="0">
                <a:solidFill>
                  <a:schemeClr val="tx1"/>
                </a:solidFill>
                <a:cs typeface="Courier New" panose="02070309020205020404" pitchFamily="49" charset="0"/>
              </a:rPr>
              <a:t>Packet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397FA8A-8B10-4F4F-B71C-E945D7A0C1D8}"/>
              </a:ext>
            </a:extLst>
          </p:cNvPr>
          <p:cNvSpPr/>
          <p:nvPr/>
        </p:nvSpPr>
        <p:spPr>
          <a:xfrm>
            <a:off x="3230662" y="1566946"/>
            <a:ext cx="2682676" cy="89096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cs typeface="Courier New" panose="02070309020205020404" pitchFamily="49" charset="0"/>
              </a:rPr>
              <a:t>Receive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Raw Ethernet Frame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9A526D3-BA33-0B49-A021-4D26FEBB33EE}"/>
              </a:ext>
            </a:extLst>
          </p:cNvPr>
          <p:cNvSpPr/>
          <p:nvPr/>
        </p:nvSpPr>
        <p:spPr>
          <a:xfrm>
            <a:off x="5913338" y="2947083"/>
            <a:ext cx="1870668" cy="64637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It’s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ARP </a:t>
            </a:r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packet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F984C4-2296-D840-8A35-BF9788F25BA0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3215280" y="2457907"/>
            <a:ext cx="1356720" cy="48917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77203F-3280-6A46-8D26-0E35CB27D93C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4572000" y="2457907"/>
            <a:ext cx="1356720" cy="48917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FD9D9DB-9273-104E-95C3-B154F010C9C0}"/>
              </a:ext>
            </a:extLst>
          </p:cNvPr>
          <p:cNvSpPr/>
          <p:nvPr/>
        </p:nvSpPr>
        <p:spPr>
          <a:xfrm>
            <a:off x="69750" y="4428633"/>
            <a:ext cx="2018976" cy="230766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it’s </a:t>
            </a:r>
            <a:r>
              <a:rPr lang="en-US" altLang="ko-KR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ICMP</a:t>
            </a: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echo </a:t>
            </a:r>
            <a:r>
              <a:rPr lang="en-US" altLang="ko-KR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</a:t>
            </a: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send echo reply</a:t>
            </a:r>
          </a:p>
          <a:p>
            <a:endParaRPr lang="en-US" altLang="ko-K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 if it’s TCP/UDP, send ICMP </a:t>
            </a:r>
            <a:r>
              <a:rPr lang="en-US" altLang="ko-KR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 unreachable</a:t>
            </a:r>
            <a:endParaRPr lang="en-US" altLang="ko-KR" b="1" i="1" dirty="0">
              <a:solidFill>
                <a:schemeClr val="tx1"/>
              </a:solidFill>
              <a:cs typeface="Courier New" panose="02070309020205020404" pitchFamily="49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428C8A6-24E7-C74F-8258-7A753B5D3087}"/>
              </a:ext>
            </a:extLst>
          </p:cNvPr>
          <p:cNvSpPr/>
          <p:nvPr/>
        </p:nvSpPr>
        <p:spPr>
          <a:xfrm>
            <a:off x="2769342" y="4249019"/>
            <a:ext cx="1623787" cy="83305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cs typeface="Courier New" panose="02070309020205020404" pitchFamily="49" charset="0"/>
              </a:rPr>
              <a:t>Check routing table, perform </a:t>
            </a:r>
            <a:r>
              <a:rPr lang="en-US" altLang="ko-KR" b="1" i="1" dirty="0">
                <a:solidFill>
                  <a:schemeClr val="tx1"/>
                </a:solidFill>
                <a:cs typeface="Courier New" panose="02070309020205020404" pitchFamily="49" charset="0"/>
              </a:rPr>
              <a:t>LPM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3352F8-10C0-3146-B1BC-CE3225FCA9BF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957662" y="3593456"/>
            <a:ext cx="1337666" cy="795132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854B4BB-9021-1349-91B0-EEFBBFAAA6ED}"/>
              </a:ext>
            </a:extLst>
          </p:cNvPr>
          <p:cNvSpPr txBox="1"/>
          <p:nvPr/>
        </p:nvSpPr>
        <p:spPr>
          <a:xfrm>
            <a:off x="277046" y="3636807"/>
            <a:ext cx="157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It’s for me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044467-7E8A-0144-A2F6-B11B30C50C8D}"/>
              </a:ext>
            </a:extLst>
          </p:cNvPr>
          <p:cNvSpPr txBox="1"/>
          <p:nvPr/>
        </p:nvSpPr>
        <p:spPr>
          <a:xfrm>
            <a:off x="3107256" y="3653378"/>
            <a:ext cx="157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Not for me</a:t>
            </a:r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A9998AC-FAE0-6A48-9B45-81171BD991F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295328" y="3593456"/>
            <a:ext cx="1285907" cy="65902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4F5D2C4-87B1-FF43-B7B3-4000F0764AFE}"/>
              </a:ext>
            </a:extLst>
          </p:cNvPr>
          <p:cNvSpPr/>
          <p:nvPr/>
        </p:nvSpPr>
        <p:spPr>
          <a:xfrm>
            <a:off x="2769342" y="5792069"/>
            <a:ext cx="1623787" cy="83305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cs typeface="Courier New" panose="02070309020205020404" pitchFamily="49" charset="0"/>
              </a:rPr>
              <a:t>Send </a:t>
            </a:r>
            <a:r>
              <a:rPr lang="en-US" altLang="ko-KR" b="1" i="1" dirty="0">
                <a:solidFill>
                  <a:schemeClr val="tx1"/>
                </a:solidFill>
                <a:cs typeface="Courier New" panose="02070309020205020404" pitchFamily="49" charset="0"/>
              </a:rPr>
              <a:t>ICMP net unreachable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E84F1A4-BCCF-D640-AD7C-82F03374D2DB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3581235" y="5078613"/>
            <a:ext cx="1" cy="71345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BE89367-5F5D-1643-AFBD-B288F0AAF07D}"/>
              </a:ext>
            </a:extLst>
          </p:cNvPr>
          <p:cNvSpPr txBox="1"/>
          <p:nvPr/>
        </p:nvSpPr>
        <p:spPr>
          <a:xfrm>
            <a:off x="3107256" y="5252405"/>
            <a:ext cx="157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No match</a:t>
            </a:r>
            <a:endParaRPr lang="en-US" dirty="0"/>
          </a:p>
        </p:txBody>
      </p:sp>
      <p:sp>
        <p:nvSpPr>
          <p:cNvPr id="26" name="Rectangular Callout 25">
            <a:extLst>
              <a:ext uri="{FF2B5EF4-FFF2-40B4-BE49-F238E27FC236}">
                <a16:creationId xmlns:a16="http://schemas.microsoft.com/office/drawing/2014/main" id="{BF6A5F45-9805-4849-B70D-FA6BB15CAE15}"/>
              </a:ext>
            </a:extLst>
          </p:cNvPr>
          <p:cNvSpPr/>
          <p:nvPr/>
        </p:nvSpPr>
        <p:spPr>
          <a:xfrm>
            <a:off x="5178684" y="4249019"/>
            <a:ext cx="3136641" cy="1372945"/>
          </a:xfrm>
          <a:prstGeom prst="wedgeRectCallout">
            <a:avLst>
              <a:gd name="adj1" fmla="val -77030"/>
              <a:gd name="adj2" fmla="val 721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sz="2400" dirty="0">
                <a:cs typeface="Courier New" panose="02070309020205020404" pitchFamily="49" charset="0"/>
              </a:rPr>
              <a:t>Be careful about </a:t>
            </a:r>
            <a:r>
              <a:rPr lang="en-US" sz="2400" b="1" i="1" dirty="0">
                <a:cs typeface="Courier New" panose="02070309020205020404" pitchFamily="49" charset="0"/>
              </a:rPr>
              <a:t>TYPE</a:t>
            </a:r>
            <a:r>
              <a:rPr lang="en-US" sz="2400" b="1" dirty="0">
                <a:cs typeface="Courier New" panose="02070309020205020404" pitchFamily="49" charset="0"/>
              </a:rPr>
              <a:t> and </a:t>
            </a:r>
            <a:r>
              <a:rPr lang="en-US" sz="2400" b="1" i="1" dirty="0">
                <a:cs typeface="Courier New" panose="02070309020205020404" pitchFamily="49" charset="0"/>
              </a:rPr>
              <a:t>CODE</a:t>
            </a:r>
            <a:r>
              <a:rPr lang="en-US" sz="2400" b="1" dirty="0">
                <a:cs typeface="Courier New" panose="02070309020205020404" pitchFamily="49" charset="0"/>
              </a:rPr>
              <a:t> </a:t>
            </a:r>
            <a:r>
              <a:rPr lang="en-US" sz="2400" dirty="0">
                <a:cs typeface="Courier New" panose="02070309020205020404" pitchFamily="49" charset="0"/>
              </a:rPr>
              <a:t>values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2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/>
      <p:bldP spid="26" grpId="0" animBg="1"/>
      <p:bldP spid="26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C1FE1-8B3A-EA4E-BAF1-63B2D9C85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Flow Chart (</a:t>
            </a:r>
            <a:r>
              <a:rPr lang="en-US" dirty="0" err="1"/>
              <a:t>con’td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1584B9-7FF4-644F-8331-BBB66691B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1848A9E-87C2-0A44-946F-9B377D662931}"/>
              </a:ext>
            </a:extLst>
          </p:cNvPr>
          <p:cNvSpPr/>
          <p:nvPr/>
        </p:nvSpPr>
        <p:spPr>
          <a:xfrm>
            <a:off x="1359994" y="2947083"/>
            <a:ext cx="1870668" cy="64637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It’s an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 </a:t>
            </a:r>
            <a:r>
              <a:rPr lang="en-US" altLang="ko-KR" sz="2000" dirty="0">
                <a:solidFill>
                  <a:schemeClr val="tx1"/>
                </a:solidFill>
                <a:cs typeface="Courier New" panose="02070309020205020404" pitchFamily="49" charset="0"/>
              </a:rPr>
              <a:t>Packet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397FA8A-8B10-4F4F-B71C-E945D7A0C1D8}"/>
              </a:ext>
            </a:extLst>
          </p:cNvPr>
          <p:cNvSpPr/>
          <p:nvPr/>
        </p:nvSpPr>
        <p:spPr>
          <a:xfrm>
            <a:off x="3230662" y="1566946"/>
            <a:ext cx="2682676" cy="89096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cs typeface="Courier New" panose="02070309020205020404" pitchFamily="49" charset="0"/>
              </a:rPr>
              <a:t>Receive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Raw Ethernet Frame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9A526D3-BA33-0B49-A021-4D26FEBB33EE}"/>
              </a:ext>
            </a:extLst>
          </p:cNvPr>
          <p:cNvSpPr/>
          <p:nvPr/>
        </p:nvSpPr>
        <p:spPr>
          <a:xfrm>
            <a:off x="5913338" y="2947083"/>
            <a:ext cx="1870668" cy="64637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It’s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</a:t>
            </a:r>
            <a:r>
              <a:rPr lang="en-US" altLang="ko-KR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ARP </a:t>
            </a:r>
            <a:r>
              <a:rPr lang="en-US" altLang="ko-KR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packet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F984C4-2296-D840-8A35-BF9788F25BA0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3215280" y="2457907"/>
            <a:ext cx="1356720" cy="48917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77203F-3280-6A46-8D26-0E35CB27D93C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4572000" y="2457907"/>
            <a:ext cx="1356720" cy="48917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428C8A6-24E7-C74F-8258-7A753B5D3087}"/>
              </a:ext>
            </a:extLst>
          </p:cNvPr>
          <p:cNvSpPr/>
          <p:nvPr/>
        </p:nvSpPr>
        <p:spPr>
          <a:xfrm>
            <a:off x="2327808" y="4249019"/>
            <a:ext cx="1623787" cy="83305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cs typeface="Courier New" panose="02070309020205020404" pitchFamily="49" charset="0"/>
              </a:rPr>
              <a:t>Check routing table, perform </a:t>
            </a:r>
            <a:r>
              <a:rPr lang="en-US" altLang="ko-KR" b="1" i="1" dirty="0">
                <a:solidFill>
                  <a:schemeClr val="tx1"/>
                </a:solidFill>
                <a:cs typeface="Courier New" panose="02070309020205020404" pitchFamily="49" charset="0"/>
              </a:rPr>
              <a:t>LPM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044467-7E8A-0144-A2F6-B11B30C50C8D}"/>
              </a:ext>
            </a:extLst>
          </p:cNvPr>
          <p:cNvSpPr txBox="1"/>
          <p:nvPr/>
        </p:nvSpPr>
        <p:spPr>
          <a:xfrm>
            <a:off x="3107256" y="3653378"/>
            <a:ext cx="157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Not for me</a:t>
            </a:r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A9998AC-FAE0-6A48-9B45-81171BD991F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295328" y="3593456"/>
            <a:ext cx="1285907" cy="65902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4F5D2C4-87B1-FF43-B7B3-4000F0764AFE}"/>
              </a:ext>
            </a:extLst>
          </p:cNvPr>
          <p:cNvSpPr/>
          <p:nvPr/>
        </p:nvSpPr>
        <p:spPr>
          <a:xfrm>
            <a:off x="4758619" y="5792069"/>
            <a:ext cx="1623787" cy="83305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cs typeface="Courier New" panose="02070309020205020404" pitchFamily="49" charset="0"/>
              </a:rPr>
              <a:t>Send</a:t>
            </a:r>
            <a:r>
              <a:rPr lang="en-US" altLang="ko-KR" b="1" i="1" dirty="0">
                <a:solidFill>
                  <a:schemeClr val="tx1"/>
                </a:solidFill>
                <a:cs typeface="Courier New" panose="02070309020205020404" pitchFamily="49" charset="0"/>
              </a:rPr>
              <a:t> ARP request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E84F1A4-BCCF-D640-AD7C-82F03374D2DB}"/>
              </a:ext>
            </a:extLst>
          </p:cNvPr>
          <p:cNvCxnSpPr>
            <a:cxnSpLocks/>
          </p:cNvCxnSpPr>
          <p:nvPr/>
        </p:nvCxnSpPr>
        <p:spPr>
          <a:xfrm>
            <a:off x="5730793" y="5078613"/>
            <a:ext cx="1" cy="713456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CB33643-4A6A-1042-9BDD-BC80FB149E97}"/>
              </a:ext>
            </a:extLst>
          </p:cNvPr>
          <p:cNvSpPr/>
          <p:nvPr/>
        </p:nvSpPr>
        <p:spPr>
          <a:xfrm>
            <a:off x="4758620" y="4249019"/>
            <a:ext cx="1623787" cy="83305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cs typeface="Courier New" panose="02070309020205020404" pitchFamily="49" charset="0"/>
              </a:rPr>
              <a:t>Check ARP cache</a:t>
            </a:r>
            <a:endParaRPr lang="en-US" altLang="ko-KR" b="1" i="1" dirty="0">
              <a:solidFill>
                <a:schemeClr val="tx1"/>
              </a:solidFill>
              <a:cs typeface="Courier New" panose="020703090202050204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5A4F561-91FA-D04E-9EA3-AF515E42D97F}"/>
              </a:ext>
            </a:extLst>
          </p:cNvPr>
          <p:cNvSpPr txBox="1"/>
          <p:nvPr/>
        </p:nvSpPr>
        <p:spPr>
          <a:xfrm>
            <a:off x="3984075" y="4308941"/>
            <a:ext cx="861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Match</a:t>
            </a:r>
            <a:endParaRPr lang="en-US" dirty="0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BC2A269-1C93-1F4C-AFE0-AE298328CCE1}"/>
              </a:ext>
            </a:extLst>
          </p:cNvPr>
          <p:cNvSpPr/>
          <p:nvPr/>
        </p:nvSpPr>
        <p:spPr>
          <a:xfrm>
            <a:off x="7123022" y="5792069"/>
            <a:ext cx="1623787" cy="83305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cs typeface="Courier New" panose="02070309020205020404" pitchFamily="49" charset="0"/>
              </a:rPr>
              <a:t>Send </a:t>
            </a:r>
            <a:r>
              <a:rPr lang="en-US" altLang="ko-KR" b="1" i="1" dirty="0">
                <a:solidFill>
                  <a:schemeClr val="tx1"/>
                </a:solidFill>
                <a:cs typeface="Courier New" panose="02070309020205020404" pitchFamily="49" charset="0"/>
              </a:rPr>
              <a:t>ICMP net unreachable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B1CD751-74EF-254E-BA0D-E6D665F63E11}"/>
              </a:ext>
            </a:extLst>
          </p:cNvPr>
          <p:cNvSpPr/>
          <p:nvPr/>
        </p:nvSpPr>
        <p:spPr>
          <a:xfrm>
            <a:off x="7123022" y="3866994"/>
            <a:ext cx="1898137" cy="142523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en-US" altLang="ko-KR" b="1" dirty="0">
                <a:solidFill>
                  <a:schemeClr val="tx1"/>
                </a:solidFill>
                <a:cs typeface="Courier New" panose="02070309020205020404" pitchFamily="49" charset="0"/>
              </a:rPr>
              <a:t>TTL--</a:t>
            </a:r>
            <a:r>
              <a:rPr lang="en-US" altLang="ko-KR" dirty="0">
                <a:solidFill>
                  <a:schemeClr val="tx1"/>
                </a:solidFill>
                <a:cs typeface="Courier New" panose="02070309020205020404" pitchFamily="49" charset="0"/>
              </a:rPr>
              <a:t>, recalculate checksum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dirty="0">
                <a:solidFill>
                  <a:schemeClr val="tx1"/>
                </a:solidFill>
                <a:cs typeface="Courier New" panose="02070309020205020404" pitchFamily="49" charset="0"/>
              </a:rPr>
              <a:t>Send frame to next hop</a:t>
            </a:r>
            <a:endParaRPr lang="en-US" altLang="ko-KR" b="1" i="1" dirty="0">
              <a:solidFill>
                <a:schemeClr val="tx1"/>
              </a:solidFill>
              <a:cs typeface="Courier New" panose="02070309020205020404" pitchFamily="49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8A1E484-41D5-734F-9775-16AA55ECB752}"/>
              </a:ext>
            </a:extLst>
          </p:cNvPr>
          <p:cNvCxnSpPr>
            <a:cxnSpLocks/>
            <a:stCxn id="13" idx="3"/>
            <a:endCxn id="23" idx="1"/>
          </p:cNvCxnSpPr>
          <p:nvPr/>
        </p:nvCxnSpPr>
        <p:spPr>
          <a:xfrm>
            <a:off x="3951595" y="4665546"/>
            <a:ext cx="807025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1F67968-5CB0-A44F-BF3B-A6A65264A40F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6382407" y="4665546"/>
            <a:ext cx="740615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1C9833C-2439-2041-AC40-B5A5A31FAB80}"/>
              </a:ext>
            </a:extLst>
          </p:cNvPr>
          <p:cNvSpPr txBox="1"/>
          <p:nvPr/>
        </p:nvSpPr>
        <p:spPr>
          <a:xfrm>
            <a:off x="6418095" y="4308941"/>
            <a:ext cx="861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Hit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AE8DE72-77BD-AE4B-A243-AA3E79701D1B}"/>
              </a:ext>
            </a:extLst>
          </p:cNvPr>
          <p:cNvSpPr txBox="1"/>
          <p:nvPr/>
        </p:nvSpPr>
        <p:spPr>
          <a:xfrm>
            <a:off x="5052184" y="5219884"/>
            <a:ext cx="678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Miss</a:t>
            </a:r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87D5D77-901D-954C-8658-DCCA7BE15F39}"/>
              </a:ext>
            </a:extLst>
          </p:cNvPr>
          <p:cNvCxnSpPr>
            <a:cxnSpLocks/>
          </p:cNvCxnSpPr>
          <p:nvPr/>
        </p:nvCxnSpPr>
        <p:spPr>
          <a:xfrm>
            <a:off x="6382407" y="6180021"/>
            <a:ext cx="740615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C86374C-5FAA-094A-B0F2-F3F0D575545F}"/>
              </a:ext>
            </a:extLst>
          </p:cNvPr>
          <p:cNvSpPr txBox="1"/>
          <p:nvPr/>
        </p:nvSpPr>
        <p:spPr>
          <a:xfrm>
            <a:off x="5966756" y="5404550"/>
            <a:ext cx="1817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Resent &gt;5 times</a:t>
            </a:r>
            <a:endParaRPr lang="en-US" dirty="0"/>
          </a:p>
        </p:txBody>
      </p:sp>
      <p:sp>
        <p:nvSpPr>
          <p:cNvPr id="36" name="Rectangular Callout 35">
            <a:extLst>
              <a:ext uri="{FF2B5EF4-FFF2-40B4-BE49-F238E27FC236}">
                <a16:creationId xmlns:a16="http://schemas.microsoft.com/office/drawing/2014/main" id="{240FB622-4B92-3846-8448-B6F5131672D1}"/>
              </a:ext>
            </a:extLst>
          </p:cNvPr>
          <p:cNvSpPr/>
          <p:nvPr/>
        </p:nvSpPr>
        <p:spPr>
          <a:xfrm>
            <a:off x="1041218" y="5308382"/>
            <a:ext cx="2508219" cy="1372945"/>
          </a:xfrm>
          <a:prstGeom prst="wedgeRectCallout">
            <a:avLst>
              <a:gd name="adj1" fmla="val 97276"/>
              <a:gd name="adj2" fmla="val -37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sz="2400" dirty="0">
                <a:cs typeface="Courier New" panose="02070309020205020404" pitchFamily="49" charset="0"/>
              </a:rPr>
              <a:t>While</a:t>
            </a:r>
            <a:r>
              <a:rPr lang="en-US" sz="2400" b="1" dirty="0">
                <a:cs typeface="Courier New" panose="02070309020205020404" pitchFamily="49" charset="0"/>
              </a:rPr>
              <a:t> </a:t>
            </a:r>
            <a:r>
              <a:rPr lang="en-US" sz="2400" b="1" i="1" dirty="0">
                <a:cs typeface="Courier New" panose="02070309020205020404" pitchFamily="49" charset="0"/>
              </a:rPr>
              <a:t>keeping the IP packets</a:t>
            </a:r>
            <a:r>
              <a:rPr lang="en-US" sz="2400" b="1" dirty="0">
                <a:cs typeface="Courier New" panose="02070309020205020404" pitchFamily="49" charset="0"/>
              </a:rPr>
              <a:t> </a:t>
            </a:r>
            <a:r>
              <a:rPr lang="en-US" sz="2400" dirty="0">
                <a:cs typeface="Courier New" panose="02070309020205020404" pitchFamily="49" charset="0"/>
              </a:rPr>
              <a:t>in the request queue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16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3" grpId="0" animBg="1"/>
      <p:bldP spid="24" grpId="0"/>
      <p:bldP spid="27" grpId="0" animBg="1"/>
      <p:bldP spid="28" grpId="0" animBg="1"/>
      <p:bldP spid="32" grpId="0"/>
      <p:bldP spid="33" grpId="0"/>
      <p:bldP spid="35" grpId="0"/>
      <p:bldP spid="36" grpId="0" animBg="1"/>
      <p:bldP spid="36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F84F3-B0A6-7D4D-80B6-E73CE2C31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traceroute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B6D165-8B4C-F644-B569-D05183F3E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8876" y="1825625"/>
            <a:ext cx="4246473" cy="4530726"/>
          </a:xfrm>
        </p:spPr>
        <p:txBody>
          <a:bodyPr>
            <a:normAutofit/>
          </a:bodyPr>
          <a:lstStyle/>
          <a:p>
            <a:r>
              <a:rPr lang="en-US" dirty="0"/>
              <a:t>A tool for finding network paths using </a:t>
            </a:r>
            <a:r>
              <a:rPr lang="en-US" b="1" i="1" dirty="0"/>
              <a:t>TTL </a:t>
            </a:r>
            <a:r>
              <a:rPr lang="en-US" dirty="0"/>
              <a:t>fields</a:t>
            </a:r>
          </a:p>
          <a:p>
            <a:endParaRPr lang="en-US" dirty="0"/>
          </a:p>
          <a:p>
            <a:r>
              <a:rPr lang="en-US" dirty="0"/>
              <a:t>How?</a:t>
            </a:r>
          </a:p>
          <a:p>
            <a:pPr lvl="1"/>
            <a:r>
              <a:rPr lang="en-US" b="1" i="1" dirty="0"/>
              <a:t>Send a TTL=1 packet </a:t>
            </a:r>
            <a:r>
              <a:rPr lang="en-US" dirty="0"/>
              <a:t>and read the response IP address</a:t>
            </a:r>
          </a:p>
          <a:p>
            <a:pPr lvl="1"/>
            <a:r>
              <a:rPr lang="en-US" b="1" i="1" dirty="0"/>
              <a:t>Incrementally send a packet by the adding TTL value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01B9F3-DA98-D74F-8A1E-85EF5D4C2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A81510E-142E-5A45-9B9C-0ED580119472}"/>
              </a:ext>
            </a:extLst>
          </p:cNvPr>
          <p:cNvGrpSpPr/>
          <p:nvPr/>
        </p:nvGrpSpPr>
        <p:grpSpPr>
          <a:xfrm>
            <a:off x="419957" y="1637061"/>
            <a:ext cx="3779056" cy="4820505"/>
            <a:chOff x="419957" y="1637061"/>
            <a:chExt cx="3779056" cy="4820505"/>
          </a:xfrm>
        </p:grpSpPr>
        <p:sp>
          <p:nvSpPr>
            <p:cNvPr id="6" name="Shape 111">
              <a:extLst>
                <a:ext uri="{FF2B5EF4-FFF2-40B4-BE49-F238E27FC236}">
                  <a16:creationId xmlns:a16="http://schemas.microsoft.com/office/drawing/2014/main" id="{51C0946B-7017-4C4C-822E-0D6594CF410D}"/>
                </a:ext>
              </a:extLst>
            </p:cNvPr>
            <p:cNvSpPr txBox="1"/>
            <p:nvPr/>
          </p:nvSpPr>
          <p:spPr>
            <a:xfrm>
              <a:off x="1466401" y="3696651"/>
              <a:ext cx="1784100" cy="78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endParaRPr sz="1400"/>
            </a:p>
          </p:txBody>
        </p:sp>
        <p:cxnSp>
          <p:nvCxnSpPr>
            <p:cNvPr id="7" name="Shape 116">
              <a:extLst>
                <a:ext uri="{FF2B5EF4-FFF2-40B4-BE49-F238E27FC236}">
                  <a16:creationId xmlns:a16="http://schemas.microsoft.com/office/drawing/2014/main" id="{30E84C33-5DB9-F14E-AC95-3194759C6E4D}"/>
                </a:ext>
              </a:extLst>
            </p:cNvPr>
            <p:cNvCxnSpPr>
              <a:cxnSpLocks/>
              <a:endCxn id="18" idx="0"/>
            </p:cNvCxnSpPr>
            <p:nvPr/>
          </p:nvCxnSpPr>
          <p:spPr>
            <a:xfrm>
              <a:off x="1030289" y="2426511"/>
              <a:ext cx="503500" cy="61855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Shape 115">
              <a:extLst>
                <a:ext uri="{FF2B5EF4-FFF2-40B4-BE49-F238E27FC236}">
                  <a16:creationId xmlns:a16="http://schemas.microsoft.com/office/drawing/2014/main" id="{D88604BE-2434-AF44-AAD5-A0351AABD2DF}"/>
                </a:ext>
              </a:extLst>
            </p:cNvPr>
            <p:cNvCxnSpPr>
              <a:cxnSpLocks/>
              <a:stCxn id="11" idx="0"/>
              <a:endCxn id="16" idx="2"/>
            </p:cNvCxnSpPr>
            <p:nvPr/>
          </p:nvCxnSpPr>
          <p:spPr>
            <a:xfrm flipV="1">
              <a:off x="2131789" y="4939785"/>
              <a:ext cx="10415" cy="71730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CF7A3B1-84F5-AE46-A7D7-F3B1C912247D}"/>
                </a:ext>
              </a:extLst>
            </p:cNvPr>
            <p:cNvGrpSpPr/>
            <p:nvPr/>
          </p:nvGrpSpPr>
          <p:grpSpPr>
            <a:xfrm>
              <a:off x="804671" y="3045063"/>
              <a:ext cx="2735088" cy="1894722"/>
              <a:chOff x="-3292856" y="4556984"/>
              <a:chExt cx="2735088" cy="1894722"/>
            </a:xfrm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19D49AB9-BE6C-CF45-9914-8F36B2F12E44}"/>
                  </a:ext>
                </a:extLst>
              </p:cNvPr>
              <p:cNvSpPr/>
              <p:nvPr/>
            </p:nvSpPr>
            <p:spPr>
              <a:xfrm>
                <a:off x="-3292855" y="4556984"/>
                <a:ext cx="2735087" cy="1894722"/>
              </a:xfrm>
              <a:prstGeom prst="roundRect">
                <a:avLst/>
              </a:prstGeom>
              <a:solidFill>
                <a:srgbClr val="E0DED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7C90F9D4-837A-7248-8589-C482347D1779}"/>
                  </a:ext>
                </a:extLst>
              </p:cNvPr>
              <p:cNvSpPr/>
              <p:nvPr/>
            </p:nvSpPr>
            <p:spPr>
              <a:xfrm>
                <a:off x="-1777625" y="4556984"/>
                <a:ext cx="1072170" cy="513698"/>
              </a:xfrm>
              <a:prstGeom prst="roundRect">
                <a:avLst/>
              </a:prstGeom>
              <a:solidFill>
                <a:srgbClr val="4A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eth2</a:t>
                </a:r>
              </a:p>
              <a:p>
                <a:pPr algn="ctr"/>
                <a:r>
                  <a:rPr lang="en-US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172.64.3.1</a:t>
                </a:r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C91D32DE-8AD0-894E-BE30-E4336DCEE410}"/>
                  </a:ext>
                </a:extLst>
              </p:cNvPr>
              <p:cNvSpPr/>
              <p:nvPr/>
            </p:nvSpPr>
            <p:spPr>
              <a:xfrm>
                <a:off x="-2563737" y="5938008"/>
                <a:ext cx="1216828" cy="513698"/>
              </a:xfrm>
              <a:prstGeom prst="roundRect">
                <a:avLst/>
              </a:prstGeom>
              <a:solidFill>
                <a:srgbClr val="4A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eth3</a:t>
                </a:r>
              </a:p>
              <a:p>
                <a:pPr algn="ctr"/>
                <a:r>
                  <a:rPr lang="en-US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10.0.1.1</a:t>
                </a:r>
              </a:p>
            </p:txBody>
          </p:sp>
          <p:sp>
            <p:nvSpPr>
              <p:cNvPr id="17" name="Shape 112">
                <a:extLst>
                  <a:ext uri="{FF2B5EF4-FFF2-40B4-BE49-F238E27FC236}">
                    <a16:creationId xmlns:a16="http://schemas.microsoft.com/office/drawing/2014/main" id="{D4D2871C-348D-C144-9306-5D2365142EFE}"/>
                  </a:ext>
                </a:extLst>
              </p:cNvPr>
              <p:cNvSpPr/>
              <p:nvPr/>
            </p:nvSpPr>
            <p:spPr>
              <a:xfrm>
                <a:off x="-3292856" y="5070682"/>
                <a:ext cx="2735088" cy="891206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ctr"/>
                <a:r>
                  <a:rPr lang="en" sz="28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Router </a:t>
                </a:r>
              </a:p>
              <a:p>
                <a:pPr algn="ctr"/>
                <a:r>
                  <a:rPr lang="en" sz="28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(sw0)</a:t>
                </a:r>
                <a:endParaRPr sz="28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901D7538-2586-A94A-A8CA-85E277DE4081}"/>
                  </a:ext>
                </a:extLst>
              </p:cNvPr>
              <p:cNvSpPr/>
              <p:nvPr/>
            </p:nvSpPr>
            <p:spPr>
              <a:xfrm>
                <a:off x="-3124235" y="4556984"/>
                <a:ext cx="1120993" cy="513698"/>
              </a:xfrm>
              <a:prstGeom prst="roundRect">
                <a:avLst/>
              </a:prstGeom>
              <a:solidFill>
                <a:srgbClr val="4A46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eth1</a:t>
                </a:r>
              </a:p>
              <a:p>
                <a:pPr algn="ctr"/>
                <a:r>
                  <a:rPr lang="en-US" sz="1050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192.168.2.1</a:t>
                </a:r>
              </a:p>
            </p:txBody>
          </p:sp>
        </p:grpSp>
        <p:cxnSp>
          <p:nvCxnSpPr>
            <p:cNvPr id="10" name="Shape 116">
              <a:extLst>
                <a:ext uri="{FF2B5EF4-FFF2-40B4-BE49-F238E27FC236}">
                  <a16:creationId xmlns:a16="http://schemas.microsoft.com/office/drawing/2014/main" id="{2EAD01A1-8985-8540-9DB1-EAFBDA76BED8}"/>
                </a:ext>
              </a:extLst>
            </p:cNvPr>
            <p:cNvCxnSpPr>
              <a:cxnSpLocks/>
              <a:endCxn id="15" idx="0"/>
            </p:cNvCxnSpPr>
            <p:nvPr/>
          </p:nvCxnSpPr>
          <p:spPr>
            <a:xfrm flipH="1">
              <a:off x="2855987" y="2426511"/>
              <a:ext cx="663632" cy="61855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93CC01AD-FED2-934C-8399-0B802664950A}"/>
                </a:ext>
              </a:extLst>
            </p:cNvPr>
            <p:cNvSpPr/>
            <p:nvPr/>
          </p:nvSpPr>
          <p:spPr>
            <a:xfrm>
              <a:off x="1407591" y="5657088"/>
              <a:ext cx="1448396" cy="800478"/>
            </a:xfrm>
            <a:prstGeom prst="roundRect">
              <a:avLst/>
            </a:prstGeom>
            <a:solidFill>
              <a:srgbClr val="4A46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Client</a:t>
              </a:r>
            </a:p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10.0.1.100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2319558E-3726-8340-8DBF-0F8F53FCF2ED}"/>
                </a:ext>
              </a:extLst>
            </p:cNvPr>
            <p:cNvSpPr/>
            <p:nvPr/>
          </p:nvSpPr>
          <p:spPr>
            <a:xfrm>
              <a:off x="419957" y="1637061"/>
              <a:ext cx="1448396" cy="800478"/>
            </a:xfrm>
            <a:prstGeom prst="roundRect">
              <a:avLst/>
            </a:prstGeom>
            <a:solidFill>
              <a:srgbClr val="4A46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Server1</a:t>
              </a:r>
            </a:p>
            <a:p>
              <a:pPr algn="ctr"/>
              <a:r>
                <a:rPr lang="en-US" altLang="ko-KR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192.168.2.2</a:t>
              </a:r>
              <a:endParaRPr lang="en-US" sz="1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9812C00-9BC6-2440-8C18-BF2FF19F343A}"/>
                </a:ext>
              </a:extLst>
            </p:cNvPr>
            <p:cNvSpPr/>
            <p:nvPr/>
          </p:nvSpPr>
          <p:spPr>
            <a:xfrm>
              <a:off x="2750617" y="1637061"/>
              <a:ext cx="1448396" cy="800478"/>
            </a:xfrm>
            <a:prstGeom prst="roundRect">
              <a:avLst/>
            </a:prstGeom>
            <a:solidFill>
              <a:srgbClr val="4A46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Server1</a:t>
              </a:r>
            </a:p>
            <a:p>
              <a:pPr algn="ctr"/>
              <a:r>
                <a:rPr lang="en-US" altLang="ko-KR" sz="14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172.64.3.10</a:t>
              </a:r>
              <a:endParaRPr lang="en-US" sz="14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921F9C-32A6-7843-AB41-6676CC58AD3A}"/>
              </a:ext>
            </a:extLst>
          </p:cNvPr>
          <p:cNvCxnSpPr>
            <a:cxnSpLocks/>
          </p:cNvCxnSpPr>
          <p:nvPr/>
        </p:nvCxnSpPr>
        <p:spPr>
          <a:xfrm flipV="1">
            <a:off x="2508979" y="4939786"/>
            <a:ext cx="1" cy="717302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57C6FB0B-304B-AD44-AE1B-7996FFA98055}"/>
              </a:ext>
            </a:extLst>
          </p:cNvPr>
          <p:cNvSpPr/>
          <p:nvPr/>
        </p:nvSpPr>
        <p:spPr>
          <a:xfrm>
            <a:off x="2627057" y="5490855"/>
            <a:ext cx="1073076" cy="517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/>
              <a:t>TTL = 1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80BCFD-9141-084F-A62A-BDFC3EF83C58}"/>
              </a:ext>
            </a:extLst>
          </p:cNvPr>
          <p:cNvCxnSpPr>
            <a:cxnSpLocks/>
          </p:cNvCxnSpPr>
          <p:nvPr/>
        </p:nvCxnSpPr>
        <p:spPr>
          <a:xfrm>
            <a:off x="1757210" y="4939785"/>
            <a:ext cx="0" cy="717303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A73C0963-31F9-1346-AAF2-48EB5814D0F1}"/>
              </a:ext>
            </a:extLst>
          </p:cNvPr>
          <p:cNvSpPr/>
          <p:nvPr/>
        </p:nvSpPr>
        <p:spPr>
          <a:xfrm>
            <a:off x="211331" y="4967485"/>
            <a:ext cx="1411864" cy="5382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b="1" i="1" dirty="0"/>
              <a:t>ICMP time exceeded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9F0A25C-AC4B-C343-85F5-4671E83CAE08}"/>
              </a:ext>
            </a:extLst>
          </p:cNvPr>
          <p:cNvSpPr/>
          <p:nvPr/>
        </p:nvSpPr>
        <p:spPr>
          <a:xfrm>
            <a:off x="2627057" y="4572177"/>
            <a:ext cx="1073076" cy="520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/>
              <a:t>TTL = 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41CB5A-BDB6-2B45-987F-D8145E0777C1}"/>
              </a:ext>
            </a:extLst>
          </p:cNvPr>
          <p:cNvSpPr/>
          <p:nvPr/>
        </p:nvSpPr>
        <p:spPr>
          <a:xfrm>
            <a:off x="2644676" y="5736732"/>
            <a:ext cx="1073076" cy="517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/>
              <a:t>TTL = 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475AF7-E30A-C140-9547-B7B1AE4D3C2C}"/>
              </a:ext>
            </a:extLst>
          </p:cNvPr>
          <p:cNvSpPr/>
          <p:nvPr/>
        </p:nvSpPr>
        <p:spPr>
          <a:xfrm>
            <a:off x="2627056" y="4744752"/>
            <a:ext cx="1073076" cy="520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/>
              <a:t>TTL = 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A8D86F5-C7E1-4C40-BA2C-27687EF6485F}"/>
              </a:ext>
            </a:extLst>
          </p:cNvPr>
          <p:cNvSpPr/>
          <p:nvPr/>
        </p:nvSpPr>
        <p:spPr>
          <a:xfrm>
            <a:off x="91457" y="2161676"/>
            <a:ext cx="1073076" cy="520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/>
              <a:t>TTL = 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A47E49B-955E-9F4A-B5A6-7DC38B7E4C83}"/>
              </a:ext>
            </a:extLst>
          </p:cNvPr>
          <p:cNvSpPr/>
          <p:nvPr/>
        </p:nvSpPr>
        <p:spPr>
          <a:xfrm>
            <a:off x="1396600" y="2024651"/>
            <a:ext cx="1411864" cy="5382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b="1" i="1" dirty="0"/>
              <a:t>ICMP time exceeded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01C5B63-2844-BE49-8542-B74286872C02}"/>
              </a:ext>
            </a:extLst>
          </p:cNvPr>
          <p:cNvCxnSpPr>
            <a:cxnSpLocks/>
          </p:cNvCxnSpPr>
          <p:nvPr/>
        </p:nvCxnSpPr>
        <p:spPr>
          <a:xfrm>
            <a:off x="1868353" y="2562947"/>
            <a:ext cx="0" cy="717303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14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2" animBg="1"/>
      <p:bldP spid="29" grpId="0" animBg="1"/>
      <p:bldP spid="30" grpId="0" animBg="1"/>
      <p:bldP spid="3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l"/>
            <a:r>
              <a:rPr lang="en-US" altLang="ko-KR" sz="4400" dirty="0">
                <a:latin typeface="+mn-lt"/>
              </a:rPr>
              <a:t>You are going to mimic a “router”</a:t>
            </a:r>
          </a:p>
        </p:txBody>
      </p:sp>
      <p:sp>
        <p:nvSpPr>
          <p:cNvPr id="62" name="Shape 6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Given a </a:t>
            </a:r>
            <a:r>
              <a:rPr lang="en" b="1" i="1" dirty="0"/>
              <a:t>static</a:t>
            </a:r>
            <a:r>
              <a:rPr lang="en" dirty="0"/>
              <a:t> network topology &amp; routing table</a:t>
            </a:r>
            <a:endParaRPr dirty="0"/>
          </a:p>
          <a:p>
            <a:pPr>
              <a:spcBef>
                <a:spcPts val="0"/>
              </a:spcBef>
            </a:pPr>
            <a:endParaRPr lang="en-US" altLang="ko-KR" dirty="0"/>
          </a:p>
          <a:p>
            <a:pPr>
              <a:spcBef>
                <a:spcPts val="0"/>
              </a:spcBef>
            </a:pPr>
            <a:r>
              <a:rPr lang="en-US" altLang="ko-KR" dirty="0"/>
              <a:t>No hardware router!, but </a:t>
            </a:r>
            <a:r>
              <a:rPr lang="en-US" altLang="ko-KR" b="1" i="1" dirty="0"/>
              <a:t>software</a:t>
            </a:r>
            <a:r>
              <a:rPr lang="en-US" altLang="ko-KR" dirty="0"/>
              <a:t> one! :)</a:t>
            </a:r>
          </a:p>
          <a:p>
            <a:pPr>
              <a:spcBef>
                <a:spcPts val="0"/>
              </a:spcBef>
            </a:pPr>
            <a:endParaRPr lang="e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EFC5B8-1214-DA47-B823-C36D0F2CF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" y="3270576"/>
            <a:ext cx="4316101" cy="16185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5A31A00-D0B3-194F-8FD9-D65E81677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544" y="4602146"/>
            <a:ext cx="2495456" cy="20313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DE8BE1-2F31-244A-9E68-77F4E5F5DA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5102" y="3270576"/>
            <a:ext cx="2959100" cy="29591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A3DA9-1534-CB4B-94AD-7DE11C0C8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BDE62A5-B6E4-5D41-B8BC-471F6C15C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43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/>
            <a:r>
              <a:rPr lang="en" sz="4000" dirty="0"/>
              <a:t>Summary: </a:t>
            </a:r>
            <a:br>
              <a:rPr lang="en" sz="4000" dirty="0"/>
            </a:br>
            <a:r>
              <a:rPr lang="en" sz="4000" i="1" dirty="0"/>
              <a:t>what your routing logic needs to do </a:t>
            </a:r>
            <a:endParaRPr sz="4000" i="1" dirty="0"/>
          </a:p>
        </p:txBody>
      </p:sp>
      <p:sp>
        <p:nvSpPr>
          <p:cNvPr id="165" name="Shape 165"/>
          <p:cNvSpPr txBox="1">
            <a:spLocks noGrp="1"/>
          </p:cNvSpPr>
          <p:nvPr>
            <p:ph idx="1"/>
          </p:nvPr>
        </p:nvSpPr>
        <p:spPr>
          <a:xfrm>
            <a:off x="393405" y="1825625"/>
            <a:ext cx="8282761" cy="453072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sz="2400" dirty="0"/>
              <a:t>Route Ethernet frames between the client and the HTTP servers</a:t>
            </a:r>
            <a:endParaRPr sz="2400" dirty="0"/>
          </a:p>
          <a:p>
            <a:r>
              <a:rPr lang="en" sz="2400" dirty="0"/>
              <a:t>Handle ARP request and replies</a:t>
            </a:r>
            <a:endParaRPr sz="2400" dirty="0"/>
          </a:p>
          <a:p>
            <a:r>
              <a:rPr lang="en" sz="2400" dirty="0"/>
              <a:t>Handle traceroutes</a:t>
            </a:r>
            <a:endParaRPr sz="2400" dirty="0"/>
          </a:p>
          <a:p>
            <a:pPr lvl="1">
              <a:spcBef>
                <a:spcPts val="0"/>
              </a:spcBef>
            </a:pPr>
            <a:r>
              <a:rPr lang="en" sz="2000" dirty="0"/>
              <a:t>Generate </a:t>
            </a:r>
            <a:r>
              <a:rPr lang="en" sz="2000" b="1" i="1" dirty="0"/>
              <a:t>Time Exceeded Message</a:t>
            </a:r>
            <a:endParaRPr sz="2000" b="1" i="1" dirty="0"/>
          </a:p>
          <a:p>
            <a:r>
              <a:rPr lang="en" sz="2400" dirty="0"/>
              <a:t>Handle TCP/UDP packets sent to one of the router's interfaces</a:t>
            </a:r>
            <a:endParaRPr sz="2400" dirty="0"/>
          </a:p>
          <a:p>
            <a:pPr lvl="1">
              <a:spcBef>
                <a:spcPts val="0"/>
              </a:spcBef>
            </a:pPr>
            <a:r>
              <a:rPr lang="en" sz="2000" dirty="0"/>
              <a:t>Generate ICMP </a:t>
            </a:r>
            <a:r>
              <a:rPr lang="en" sz="2000" b="1" i="1" dirty="0"/>
              <a:t>Port Unreachable</a:t>
            </a:r>
            <a:endParaRPr sz="2000" b="1" i="1" dirty="0"/>
          </a:p>
          <a:p>
            <a:r>
              <a:rPr lang="en" sz="2400" dirty="0"/>
              <a:t>Respond to ICMP echo requests</a:t>
            </a:r>
            <a:endParaRPr sz="2400" dirty="0"/>
          </a:p>
          <a:p>
            <a:r>
              <a:rPr lang="en" sz="2400" dirty="0"/>
              <a:t>Maintain an ARP cache</a:t>
            </a:r>
            <a:endParaRPr sz="2400" dirty="0"/>
          </a:p>
          <a:p>
            <a:r>
              <a:rPr lang="en" sz="2400" dirty="0"/>
              <a:t>See webpage for requirements</a:t>
            </a:r>
            <a:endParaRPr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FD9AB1-548A-E44E-974E-82E5B4CC5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6146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44E52-84F7-734D-BC2E-2610C8A0E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i="1" dirty="0"/>
              <a:t>Testing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229DB-4A8E-D543-BC1C-A23B211F5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825625"/>
            <a:ext cx="8029575" cy="4351338"/>
          </a:xfrm>
        </p:spPr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Mininet</a:t>
            </a:r>
            <a:r>
              <a:rPr lang="en-US" dirty="0"/>
              <a:t> console,</a:t>
            </a:r>
          </a:p>
          <a:p>
            <a:pPr lvl="1"/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mininet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client ping 10.0.1.1</a:t>
            </a:r>
          </a:p>
          <a:p>
            <a:pPr lvl="1"/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mininet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client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http://192.168.2.2/</a:t>
            </a:r>
          </a:p>
          <a:p>
            <a:pPr lvl="1"/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mininet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client traceroute server1</a:t>
            </a:r>
          </a:p>
          <a:p>
            <a:pPr lvl="1"/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mininet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client 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0AF630-8BA3-E344-B601-29DD670BA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28A802-233C-9B41-8950-2C152AEE1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762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/>
            <a:r>
              <a:rPr lang="en"/>
              <a:t>Some Advice</a:t>
            </a:r>
            <a:endParaRPr/>
          </a:p>
        </p:txBody>
      </p:sp>
      <p:sp>
        <p:nvSpPr>
          <p:cNvPr id="188" name="Shape 188"/>
          <p:cNvSpPr txBox="1">
            <a:spLocks noGrp="1"/>
          </p:cNvSpPr>
          <p:nvPr>
            <p:ph idx="1"/>
          </p:nvPr>
        </p:nvSpPr>
        <p:spPr>
          <a:xfrm>
            <a:off x="628650" y="1443038"/>
            <a:ext cx="7886700" cy="4913313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b="1" i="1" dirty="0"/>
              <a:t>Be</a:t>
            </a:r>
            <a:r>
              <a:rPr lang="en" dirty="0"/>
              <a:t> </a:t>
            </a:r>
            <a:r>
              <a:rPr lang="en" b="1" i="1" dirty="0"/>
              <a:t>thorough</a:t>
            </a:r>
            <a:r>
              <a:rPr lang="en" dirty="0"/>
              <a:t> in your testing</a:t>
            </a:r>
          </a:p>
          <a:p>
            <a:r>
              <a:rPr lang="en" dirty="0"/>
              <a:t>Be careful when implementing </a:t>
            </a:r>
            <a:r>
              <a:rPr lang="en-US" b="1" i="1" dirty="0"/>
              <a:t>LPM (</a:t>
            </a:r>
            <a:r>
              <a:rPr lang="en" b="1" i="1" dirty="0"/>
              <a:t>Longest Prefix Match)</a:t>
            </a:r>
            <a:endParaRPr lang="en" dirty="0"/>
          </a:p>
          <a:p>
            <a:r>
              <a:rPr lang="en" dirty="0"/>
              <a:t>Don’t get mixed up with </a:t>
            </a:r>
            <a:r>
              <a:rPr lang="en" b="1" dirty="0"/>
              <a:t>endianness</a:t>
            </a:r>
            <a:r>
              <a:rPr lang="en" dirty="0"/>
              <a:t>: the VM is little-endian, the network is big-endian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Try to put calls to </a:t>
            </a:r>
            <a:r>
              <a:rPr lang="en" dirty="0" err="1"/>
              <a:t>hton</a:t>
            </a:r>
            <a:r>
              <a:rPr lang="en" dirty="0"/>
              <a:t>, </a:t>
            </a:r>
            <a:r>
              <a:rPr lang="en" dirty="0" err="1"/>
              <a:t>ntoh</a:t>
            </a:r>
            <a:r>
              <a:rPr lang="en" dirty="0"/>
              <a:t> in a single place and be consistent with their usage</a:t>
            </a:r>
          </a:p>
          <a:p>
            <a:r>
              <a:rPr lang="en" dirty="0"/>
              <a:t>Write good quality code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Do not hardcode constants, avoid code duplication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871C4B7-7ED7-F440-A854-886FED413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08359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/>
            <a:r>
              <a:rPr lang="en"/>
              <a:t>Things that may be useful</a:t>
            </a:r>
            <a:endParaRPr/>
          </a:p>
        </p:txBody>
      </p:sp>
      <p:sp>
        <p:nvSpPr>
          <p:cNvPr id="194" name="Shape 19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 err="1"/>
              <a:t>Mininet</a:t>
            </a:r>
            <a:r>
              <a:rPr lang="en" dirty="0"/>
              <a:t> console 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run_mininet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" dirty="0"/>
              <a:t>will get you a command line interface (CLI)</a:t>
            </a:r>
            <a:endParaRPr dirty="0"/>
          </a:p>
          <a:p>
            <a:endParaRPr lang="en" dirty="0"/>
          </a:p>
          <a:p>
            <a:r>
              <a:rPr lang="en" dirty="0"/>
              <a:t>Debug functions in </a:t>
            </a:r>
            <a:r>
              <a:rPr lang="e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sr_utils.c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>
              <a:spcBef>
                <a:spcPts val="0"/>
              </a:spcBef>
            </a:pP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print_hdrs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print_addr_ip_int</a:t>
            </a:r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" dirty="0"/>
          </a:p>
          <a:p>
            <a:r>
              <a:rPr lang="en" b="1" dirty="0">
                <a:latin typeface="Courier New" panose="02070309020205020404" pitchFamily="49" charset="0"/>
                <a:cs typeface="Courier New" panose="02070309020205020404" pitchFamily="49" charset="0"/>
              </a:rPr>
              <a:t>GDB/</a:t>
            </a:r>
            <a:r>
              <a:rPr lang="e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Valgrind</a:t>
            </a:r>
            <a:endParaRPr lang="en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" dirty="0"/>
              <a:t>To check your memory corruption</a:t>
            </a:r>
          </a:p>
          <a:p>
            <a:pPr lvl="1"/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FCF44A-D71E-7249-8DB7-B8E27681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125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28EDFEE-3685-094E-AC02-7FA8D8643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Question?	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D01C683-F4A3-734F-BD4E-FED9DDCE97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Jinwoo Kim (</a:t>
            </a:r>
            <a:r>
              <a:rPr lang="en-US" dirty="0">
                <a:hlinkClick r:id="rId2"/>
              </a:rPr>
              <a:t>jinwoo.kim@kaist.ac.kr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EC6989-80E5-044D-9CCF-4991A38B3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A32146-35CC-0C40-B670-C99D61D72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70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1ADA1-202E-2448-955A-8CC7E6508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You will be able to </a:t>
            </a:r>
            <a:br>
              <a:rPr lang="en-US" dirty="0"/>
            </a:br>
            <a:r>
              <a:rPr lang="en-US" dirty="0"/>
              <a:t>understand below things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A6F1B-6623-0248-9A6D-259B099A6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42100"/>
            <a:ext cx="7886700" cy="4351338"/>
          </a:xfrm>
        </p:spPr>
        <p:txBody>
          <a:bodyPr/>
          <a:lstStyle/>
          <a:p>
            <a:r>
              <a:rPr lang="en-US" dirty="0"/>
              <a:t>How does a router handle </a:t>
            </a:r>
            <a:r>
              <a:rPr lang="en-US" b="1" i="1" dirty="0"/>
              <a:t>ARP </a:t>
            </a:r>
            <a:r>
              <a:rPr lang="en-US" dirty="0"/>
              <a:t>packets?</a:t>
            </a:r>
          </a:p>
          <a:p>
            <a:endParaRPr lang="en-US" altLang="ko-KR" dirty="0"/>
          </a:p>
          <a:p>
            <a:r>
              <a:rPr lang="en-US" altLang="ko-KR" dirty="0"/>
              <a:t>When does a router send </a:t>
            </a:r>
            <a:r>
              <a:rPr lang="en-US" altLang="ko-KR" b="1" i="1" dirty="0"/>
              <a:t>ICMP</a:t>
            </a:r>
            <a:r>
              <a:rPr lang="en-US" altLang="ko-KR" dirty="0"/>
              <a:t> packets?</a:t>
            </a:r>
          </a:p>
          <a:p>
            <a:endParaRPr lang="en-US" altLang="ko-KR" dirty="0"/>
          </a:p>
          <a:p>
            <a:r>
              <a:rPr lang="en-US" altLang="ko-KR" dirty="0"/>
              <a:t>How does a router use a </a:t>
            </a:r>
            <a:r>
              <a:rPr lang="en-US" altLang="ko-KR" b="1" i="1" dirty="0"/>
              <a:t>routing table </a:t>
            </a:r>
            <a:r>
              <a:rPr lang="en-US" altLang="ko-KR" dirty="0"/>
              <a:t>and send received packets?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A0B733-F9DD-A64E-819C-05E50FD63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DFA27-299E-BC45-8C9E-D2C34B94E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92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 algn="ctr"/>
            <a:r>
              <a:rPr lang="en-US" dirty="0"/>
              <a:t>H</a:t>
            </a:r>
            <a:r>
              <a:rPr lang="en" dirty="0"/>
              <a:t>ow to do it?</a:t>
            </a:r>
            <a:endParaRPr dirty="0"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311700" y="1638233"/>
            <a:ext cx="8520600" cy="294534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 dirty="0"/>
              <a:t>Where will my routing logic run?</a:t>
            </a:r>
            <a:endParaRPr dirty="0"/>
          </a:p>
          <a:p>
            <a:endParaRPr lang="en" dirty="0"/>
          </a:p>
          <a:p>
            <a:r>
              <a:rPr lang="en" dirty="0"/>
              <a:t>Where will the traffic come from?</a:t>
            </a:r>
            <a:endParaRPr dirty="0"/>
          </a:p>
          <a:p>
            <a:endParaRPr lang="en" dirty="0"/>
          </a:p>
          <a:p>
            <a:r>
              <a:rPr lang="en" dirty="0"/>
              <a:t>How will I test my code?</a:t>
            </a:r>
            <a:endParaRPr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08638C2-7911-1247-9C34-1569D350FD89}"/>
              </a:ext>
            </a:extLst>
          </p:cNvPr>
          <p:cNvSpPr/>
          <p:nvPr/>
        </p:nvSpPr>
        <p:spPr>
          <a:xfrm>
            <a:off x="587007" y="4757195"/>
            <a:ext cx="7969986" cy="9375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ko-KR" sz="3200" b="1" i="1" dirty="0">
                <a:solidFill>
                  <a:schemeClr val="bg1"/>
                </a:solidFill>
              </a:rPr>
              <a:t>We’re going to leverage “network emulation”</a:t>
            </a:r>
            <a:endParaRPr lang="en-US" altLang="ko-KR" sz="3200" b="1" i="1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140D1-F322-904C-A0FF-CBABB75878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2240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D7F10-BCD5-0547-B162-00A054B23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altLang="ko-KR" dirty="0" err="1"/>
              <a:t>Mininet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5AF7D-37A9-7748-A01B-25213CB6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US" dirty="0"/>
              <a:t>An awesome network emulation tool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782972-106D-8644-BF5D-559B93FA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280C25-8F37-1448-A01F-2D3F9BA2D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854" y="2542954"/>
            <a:ext cx="5784982" cy="34990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4FC4FC-C3D9-3E47-BA6D-51B07ADBB578}"/>
              </a:ext>
            </a:extLst>
          </p:cNvPr>
          <p:cNvSpPr/>
          <p:nvPr/>
        </p:nvSpPr>
        <p:spPr>
          <a:xfrm>
            <a:off x="0" y="6377609"/>
            <a:ext cx="23710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ko-KR" dirty="0">
                <a:hlinkClick r:id="rId3"/>
              </a:rPr>
              <a:t>http://mininet.org</a:t>
            </a:r>
            <a:endParaRPr lang="en-US" altLang="ko-KR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B215468-79B2-2440-A6D6-C3E3E9B4C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47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E3087-D537-5B4D-8700-349A51247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Simply run any network you want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EB871-2D7D-C645-B250-C2139B441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With the help of </a:t>
            </a:r>
            <a:r>
              <a:rPr lang="en-US" altLang="ko-KR" b="1" i="1" dirty="0"/>
              <a:t>OS-level virtualization</a:t>
            </a:r>
            <a:r>
              <a:rPr lang="en-US" altLang="ko-KR" dirty="0"/>
              <a:t> and </a:t>
            </a:r>
            <a:r>
              <a:rPr lang="en-US" altLang="ko-KR" b="1" i="1" dirty="0"/>
              <a:t>SDN (Software-defined Networking)</a:t>
            </a:r>
          </a:p>
          <a:p>
            <a:pPr lvl="1"/>
            <a:r>
              <a:rPr lang="en-US" altLang="ko-KR" dirty="0"/>
              <a:t>SDN may be discussed in our lecture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247725-9928-B149-8BCB-563624A25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6</a:t>
            </a:fld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3FD3275-5153-3E48-B9AE-8FE22EB1DA6A}"/>
              </a:ext>
            </a:extLst>
          </p:cNvPr>
          <p:cNvSpPr/>
          <p:nvPr/>
        </p:nvSpPr>
        <p:spPr>
          <a:xfrm>
            <a:off x="335666" y="3588152"/>
            <a:ext cx="3171463" cy="168990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/>
              <a:t>OS-level Virtualization</a:t>
            </a:r>
            <a:endParaRPr lang="en-US" sz="40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0CDCBBD-EEE7-A345-9FBE-DD3DB07D6DF9}"/>
              </a:ext>
            </a:extLst>
          </p:cNvPr>
          <p:cNvSpPr/>
          <p:nvPr/>
        </p:nvSpPr>
        <p:spPr>
          <a:xfrm>
            <a:off x="5474825" y="3588152"/>
            <a:ext cx="3171463" cy="1689904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dirty="0"/>
              <a:t>SDN</a:t>
            </a:r>
            <a:endParaRPr lang="en-US" sz="4400" dirty="0"/>
          </a:p>
        </p:txBody>
      </p:sp>
      <p:sp>
        <p:nvSpPr>
          <p:cNvPr id="7" name="Cross 6">
            <a:extLst>
              <a:ext uri="{FF2B5EF4-FFF2-40B4-BE49-F238E27FC236}">
                <a16:creationId xmlns:a16="http://schemas.microsoft.com/office/drawing/2014/main" id="{9D45FAC2-0334-454F-AB54-7301DFC774D9}"/>
              </a:ext>
            </a:extLst>
          </p:cNvPr>
          <p:cNvSpPr/>
          <p:nvPr/>
        </p:nvSpPr>
        <p:spPr>
          <a:xfrm>
            <a:off x="3912601" y="3901861"/>
            <a:ext cx="1130740" cy="1094345"/>
          </a:xfrm>
          <a:prstGeom prst="plus">
            <a:avLst>
              <a:gd name="adj" fmla="val 4505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177622-6754-CD4D-8863-4F69D3516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18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9E3BD-155A-564E-A238-C3F948FF2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target network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092E54-206C-7040-9FD5-26BC3A242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E12C6-E764-BF4E-892B-199D4851A949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AF0327-B4D0-F749-8D4B-AA5A347B7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533" y="1860113"/>
            <a:ext cx="4961117" cy="4307080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930DBA-1BE0-B644-A3B5-4BC19E03C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638" y="6376085"/>
            <a:ext cx="3510746" cy="365125"/>
          </a:xfrm>
        </p:spPr>
        <p:txBody>
          <a:bodyPr/>
          <a:lstStyle/>
          <a:p>
            <a:r>
              <a:rPr lang="en-US" dirty="0"/>
              <a:t>The figure from the Stanford CS144 Lab3 web site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1800C80-018B-1349-B7FE-722B98DAB76C}"/>
              </a:ext>
            </a:extLst>
          </p:cNvPr>
          <p:cNvSpPr/>
          <p:nvPr/>
        </p:nvSpPr>
        <p:spPr>
          <a:xfrm>
            <a:off x="2276318" y="1651221"/>
            <a:ext cx="3661495" cy="4655946"/>
          </a:xfrm>
          <a:prstGeom prst="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AABE21-BA6B-7F48-999E-852D7A1885E8}"/>
              </a:ext>
            </a:extLst>
          </p:cNvPr>
          <p:cNvSpPr/>
          <p:nvPr/>
        </p:nvSpPr>
        <p:spPr>
          <a:xfrm>
            <a:off x="45638" y="1587238"/>
            <a:ext cx="1825549" cy="8681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sz="2400" i="1" dirty="0">
                <a:solidFill>
                  <a:schemeClr val="tx1"/>
                </a:solidFill>
              </a:rPr>
              <a:t>This is the </a:t>
            </a:r>
            <a:r>
              <a:rPr lang="en-US" sz="2400" b="1" i="1" dirty="0" err="1">
                <a:solidFill>
                  <a:schemeClr val="tx1"/>
                </a:solidFill>
              </a:rPr>
              <a:t>Mininet</a:t>
            </a:r>
            <a:r>
              <a:rPr lang="en-US" sz="2400" i="1" dirty="0">
                <a:solidFill>
                  <a:schemeClr val="tx1"/>
                </a:solidFill>
              </a:rPr>
              <a:t> side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D228DE-536A-5645-8FCC-DFCA140A62DC}"/>
              </a:ext>
            </a:extLst>
          </p:cNvPr>
          <p:cNvSpPr/>
          <p:nvPr/>
        </p:nvSpPr>
        <p:spPr>
          <a:xfrm>
            <a:off x="6088284" y="5403538"/>
            <a:ext cx="2928394" cy="1113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solidFill>
                  <a:schemeClr val="tx1"/>
                </a:solidFill>
              </a:rPr>
              <a:t>Your target</a:t>
            </a:r>
          </a:p>
          <a:p>
            <a:r>
              <a:rPr lang="en-US" sz="1600" dirty="0">
                <a:solidFill>
                  <a:schemeClr val="tx1"/>
                </a:solidFill>
              </a:rPr>
              <a:t>(you can think that those two routers are logically same to avoid confusion)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182355-5285-E840-86CE-0B1BAE1978A3}"/>
              </a:ext>
            </a:extLst>
          </p:cNvPr>
          <p:cNvCxnSpPr>
            <a:cxnSpLocks/>
          </p:cNvCxnSpPr>
          <p:nvPr/>
        </p:nvCxnSpPr>
        <p:spPr>
          <a:xfrm>
            <a:off x="7006503" y="4475581"/>
            <a:ext cx="571223" cy="83337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6F1695-24E5-C046-AF22-8DB07E249945}"/>
              </a:ext>
            </a:extLst>
          </p:cNvPr>
          <p:cNvCxnSpPr>
            <a:cxnSpLocks/>
          </p:cNvCxnSpPr>
          <p:nvPr/>
        </p:nvCxnSpPr>
        <p:spPr>
          <a:xfrm flipH="1">
            <a:off x="5497975" y="2479524"/>
            <a:ext cx="1354236" cy="139424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A3C2A25-9402-2F43-9388-DA744EEBF8DD}"/>
              </a:ext>
            </a:extLst>
          </p:cNvPr>
          <p:cNvSpPr/>
          <p:nvPr/>
        </p:nvSpPr>
        <p:spPr>
          <a:xfrm>
            <a:off x="6249644" y="2976097"/>
            <a:ext cx="2894356" cy="3722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sz="2400" b="1" i="1" dirty="0">
                <a:solidFill>
                  <a:schemeClr val="tx1"/>
                </a:solidFill>
              </a:rPr>
              <a:t>Mediates</a:t>
            </a:r>
            <a:r>
              <a:rPr lang="en-US" sz="2400" dirty="0">
                <a:solidFill>
                  <a:schemeClr val="tx1"/>
                </a:solidFill>
              </a:rPr>
              <a:t> this interaction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C1216D8-C51D-DC41-B940-F7884B470A28}"/>
              </a:ext>
            </a:extLst>
          </p:cNvPr>
          <p:cNvCxnSpPr>
            <a:cxnSpLocks/>
          </p:cNvCxnSpPr>
          <p:nvPr/>
        </p:nvCxnSpPr>
        <p:spPr>
          <a:xfrm>
            <a:off x="1207628" y="2455339"/>
            <a:ext cx="1068690" cy="122211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7A42295-115D-BF43-A18C-537FA659EF17}"/>
              </a:ext>
            </a:extLst>
          </p:cNvPr>
          <p:cNvSpPr/>
          <p:nvPr/>
        </p:nvSpPr>
        <p:spPr>
          <a:xfrm>
            <a:off x="6430710" y="1651221"/>
            <a:ext cx="1906039" cy="848353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POX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9A86C34-548B-ED44-AE9C-7D364BEB52A4}"/>
              </a:ext>
            </a:extLst>
          </p:cNvPr>
          <p:cNvSpPr/>
          <p:nvPr/>
        </p:nvSpPr>
        <p:spPr>
          <a:xfrm>
            <a:off x="3499104" y="1731938"/>
            <a:ext cx="816864" cy="374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httpd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FACEA76-4E93-664F-9553-203DF53DFD6B}"/>
              </a:ext>
            </a:extLst>
          </p:cNvPr>
          <p:cNvSpPr/>
          <p:nvPr/>
        </p:nvSpPr>
        <p:spPr>
          <a:xfrm>
            <a:off x="5065358" y="1731938"/>
            <a:ext cx="816864" cy="374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httpd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917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/>
      <p:bldP spid="12" grpId="0"/>
      <p:bldP spid="17" grpId="0"/>
      <p:bldP spid="9" grpId="0" animBg="1"/>
      <p:bldP spid="2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algn="ctr"/>
            <a:r>
              <a:rPr lang="ko-KR" altLang="en-US" sz="4400" dirty="0"/>
              <a:t> </a:t>
            </a:r>
            <a:r>
              <a:rPr lang="en-US" altLang="ko-KR" sz="4400" dirty="0"/>
              <a:t>What is the POX?</a:t>
            </a:r>
            <a:endParaRPr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A1C30-618C-BB48-B959-15B0A0E84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python-based SDN controller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run_pox.sh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runs a POX controller</a:t>
            </a:r>
          </a:p>
          <a:p>
            <a:r>
              <a:rPr lang="en-US" dirty="0"/>
              <a:t>Eyes everything and controls them</a:t>
            </a:r>
          </a:p>
          <a:p>
            <a:pPr lvl="1"/>
            <a:r>
              <a:rPr lang="en-US" b="1" i="1" dirty="0"/>
              <a:t>But, do not need to study it more deeply in this HW</a:t>
            </a:r>
            <a:r>
              <a:rPr lang="en-US" altLang="ko-KR" b="1" i="1" dirty="0"/>
              <a:t>3</a:t>
            </a:r>
            <a:endParaRPr lang="en-US" b="1" i="1" dirty="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9010A02-D441-054A-9E5D-671A10761567}"/>
              </a:ext>
            </a:extLst>
          </p:cNvPr>
          <p:cNvSpPr/>
          <p:nvPr/>
        </p:nvSpPr>
        <p:spPr>
          <a:xfrm>
            <a:off x="3484508" y="4233055"/>
            <a:ext cx="2030439" cy="903722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E4E6424-5067-BA47-8A56-187708273AA4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1855694" y="5136777"/>
            <a:ext cx="2644034" cy="59643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F7AD9C9-9D1D-384F-9388-DFCDB173CDD9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4404756" y="5136777"/>
            <a:ext cx="94972" cy="59643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DBB0AEF-C699-2941-BB35-399FA8DF2351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4499728" y="5136777"/>
            <a:ext cx="2634780" cy="59643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90E8F94F-0123-FA4C-B990-E1FF0E67EC9D}"/>
              </a:ext>
            </a:extLst>
          </p:cNvPr>
          <p:cNvSpPr/>
          <p:nvPr/>
        </p:nvSpPr>
        <p:spPr>
          <a:xfrm>
            <a:off x="954741" y="5733210"/>
            <a:ext cx="1801906" cy="887506"/>
          </a:xfrm>
          <a:prstGeom prst="rect">
            <a:avLst/>
          </a:prstGeom>
          <a:solidFill>
            <a:srgbClr val="A6A1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Router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98D2FB-5723-114B-ADBD-0EC51815959E}"/>
              </a:ext>
            </a:extLst>
          </p:cNvPr>
          <p:cNvSpPr/>
          <p:nvPr/>
        </p:nvSpPr>
        <p:spPr>
          <a:xfrm>
            <a:off x="3558433" y="5733210"/>
            <a:ext cx="1801906" cy="887506"/>
          </a:xfrm>
          <a:prstGeom prst="rect">
            <a:avLst/>
          </a:prstGeom>
          <a:solidFill>
            <a:srgbClr val="A6A1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Router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C99E4E2-F86A-2E41-A991-C678541955E3}"/>
              </a:ext>
            </a:extLst>
          </p:cNvPr>
          <p:cNvSpPr/>
          <p:nvPr/>
        </p:nvSpPr>
        <p:spPr>
          <a:xfrm>
            <a:off x="6202466" y="5733210"/>
            <a:ext cx="1801906" cy="887506"/>
          </a:xfrm>
          <a:prstGeom prst="rect">
            <a:avLst/>
          </a:prstGeom>
          <a:solidFill>
            <a:srgbClr val="A6A1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400520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807C2-4E91-794E-A4E6-672A8328E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Let’s look at what’s happening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898DBE-E544-354D-9236-BCA6A2CE82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CDDE1-A64C-0547-B869-DDB7A6BF9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93108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1633</TotalTime>
  <Words>1015</Words>
  <Application>Microsoft Macintosh PowerPoint</Application>
  <PresentationFormat>On-screen Show (4:3)</PresentationFormat>
  <Paragraphs>263</Paragraphs>
  <Slides>24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System Font Regular</vt:lpstr>
      <vt:lpstr>맑은 고딕</vt:lpstr>
      <vt:lpstr>Arial</vt:lpstr>
      <vt:lpstr>Calibri</vt:lpstr>
      <vt:lpstr>Courier New</vt:lpstr>
      <vt:lpstr>Office Theme</vt:lpstr>
      <vt:lpstr>EE323 HW3: Simple Router</vt:lpstr>
      <vt:lpstr>You are going to mimic a “router”</vt:lpstr>
      <vt:lpstr>You will be able to  understand below things</vt:lpstr>
      <vt:lpstr>How to do it?</vt:lpstr>
      <vt:lpstr>Mininet</vt:lpstr>
      <vt:lpstr>Simply run any network you want</vt:lpstr>
      <vt:lpstr>The target network architecture</vt:lpstr>
      <vt:lpstr> What is the POX?</vt:lpstr>
      <vt:lpstr>Let’s look at what’s happening</vt:lpstr>
      <vt:lpstr>./run_pox.sh</vt:lpstr>
      <vt:lpstr>./run_mininet.sh</vt:lpstr>
      <vt:lpstr>./router/sr</vt:lpstr>
      <vt:lpstr>High-level Requirements</vt:lpstr>
      <vt:lpstr>Internal Flow Chart</vt:lpstr>
      <vt:lpstr>Internal Flow Chart (con’td)</vt:lpstr>
      <vt:lpstr>Internal Flow Chart (con’td)</vt:lpstr>
      <vt:lpstr>Internal Flow Chart (con’td)</vt:lpstr>
      <vt:lpstr>Internal Flow Chart (con’td)</vt:lpstr>
      <vt:lpstr>traceroute</vt:lpstr>
      <vt:lpstr>Summary:  what your routing logic needs to do </vt:lpstr>
      <vt:lpstr>Example: Testing method</vt:lpstr>
      <vt:lpstr>Some Advice</vt:lpstr>
      <vt:lpstr>Things that may be useful</vt:lpstr>
      <vt:lpstr>Question? 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Jinwoo Kim</dc:creator>
  <cp:lastModifiedBy>Jinwoo Kim</cp:lastModifiedBy>
  <cp:revision>264</cp:revision>
  <dcterms:created xsi:type="dcterms:W3CDTF">2018-05-24T06:44:19Z</dcterms:created>
  <dcterms:modified xsi:type="dcterms:W3CDTF">2018-05-25T09:57:23Z</dcterms:modified>
</cp:coreProperties>
</file>

<file path=docProps/thumbnail.jpeg>
</file>